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5"/>
  </p:sldMasterIdLst>
  <p:notesMasterIdLst>
    <p:notesMasterId r:id="rId21"/>
  </p:notesMasterIdLst>
  <p:sldIdLst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</p:sldIdLst>
  <p:sldSz cx="9144000" cy="5184775"/>
  <p:notesSz cx="6858000" cy="9144000"/>
  <p:embeddedFontLs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Gill Sans" panose="020B0302020104020203" pitchFamily="34" charset="0"/>
      <p:regular r:id="rId26"/>
      <p:bold r:id="rId27"/>
      <p:italic r:id="rId28"/>
      <p:boldItalic r:id="rId29"/>
    </p:embeddedFont>
    <p:embeddedFont>
      <p:font typeface="Noto Sans Symbols" pitchFamily="2" charset="0"/>
      <p:regular r:id="rId30"/>
      <p:bold r:id="rId31"/>
    </p:embeddedFont>
    <p:embeddedFont>
      <p:font typeface="Times" panose="02020603050405020304" pitchFamily="18" charset="0"/>
      <p:regular r:id="rId32"/>
      <p:bold r:id="rId33"/>
      <p:italic r:id="rId34"/>
      <p:boldItalic r:id="rId3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33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50" roundtripDataSignature="AMtx7mg6uA6nPEXjpUYRA1xKcjUXx1FyNg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rthur Ostrega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BF4995A-3832-4E88-9F59-2001711282DA}">
  <a:tblStyle styleId="{DBF4995A-3832-4E88-9F59-2001711282DA}" styleName="Table_0">
    <a:wholeTbl>
      <a:tcTxStyle b="off" i="off">
        <a:font>
          <a:latin typeface="Gill Sans MT"/>
          <a:ea typeface="Gill Sans MT"/>
          <a:cs typeface="Gill Sans MT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6E7EA"/>
          </a:solidFill>
        </a:fill>
      </a:tcStyle>
    </a:wholeTbl>
    <a:band1H>
      <a:tcTxStyle/>
      <a:tcStyle>
        <a:tcBdr/>
        <a:fill>
          <a:solidFill>
            <a:srgbClr val="CACCD3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ACCD3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Gill Sans MT"/>
          <a:ea typeface="Gill Sans MT"/>
          <a:cs typeface="Gill Sans MT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Gill Sans MT"/>
          <a:ea typeface="Gill Sans MT"/>
          <a:cs typeface="Gill Sans MT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Gill Sans MT"/>
          <a:ea typeface="Gill Sans MT"/>
          <a:cs typeface="Gill Sans MT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Gill Sans MT"/>
          <a:ea typeface="Gill Sans MT"/>
          <a:cs typeface="Gill Sans MT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B8EC1A41-4E87-4535-A0BD-8AA4C3FA1F6A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961" autoAdjust="0"/>
  </p:normalViewPr>
  <p:slideViewPr>
    <p:cSldViewPr snapToGrid="0">
      <p:cViewPr>
        <p:scale>
          <a:sx n="125" d="100"/>
          <a:sy n="125" d="100"/>
        </p:scale>
        <p:origin x="1116" y="306"/>
      </p:cViewPr>
      <p:guideLst>
        <p:guide orient="horz" pos="1633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font" Target="fonts/font5.fntdata"/><Relationship Id="rId21" Type="http://schemas.openxmlformats.org/officeDocument/2006/relationships/notesMaster" Target="notesMasters/notesMaster1.xml"/><Relationship Id="rId34" Type="http://schemas.openxmlformats.org/officeDocument/2006/relationships/font" Target="fonts/font13.fntdata"/><Relationship Id="rId50" Type="http://customschemas.google.com/relationships/presentationmetadata" Target="metadata"/><Relationship Id="rId55" Type="http://schemas.openxmlformats.org/officeDocument/2006/relationships/tableStyles" Target="tableStyles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font" Target="fonts/font8.fntdata"/><Relationship Id="rId54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53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font" Target="fonts/font10.fntdata"/><Relationship Id="rId52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font" Target="fonts/font14.fntdata"/><Relationship Id="rId8" Type="http://schemas.openxmlformats.org/officeDocument/2006/relationships/slide" Target="slides/slide3.xml"/><Relationship Id="rId51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font" Target="fonts/font4.fntdata"/><Relationship Id="rId33" Type="http://schemas.openxmlformats.org/officeDocument/2006/relationships/font" Target="fonts/font12.fntdata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pilz\Documents\NSCA\Uganda\Uganda%20DAta%20June%202019\KPI%20non-central%20analysis%20Uganda_5.25.18_COMPILED%20HCs_6.28.18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rtl="0">
              <a:defRPr/>
            </a:pPr>
            <a:r>
              <a:rPr lang="ru-Ru" sz="1400" b="0" i="0" u="none" baseline="0"/>
              <a:t>Организации, в которых в день оценки наблюдался дефицит </a:t>
            </a:r>
            <a:br>
              <a:rPr lang="en-US" sz="1400" b="0" i="0" u="none" baseline="0"/>
            </a:br>
            <a:r>
              <a:rPr lang="ru-Ru" sz="1400" b="0" i="0" u="none" baseline="0"/>
              <a:t>(100 % = все организации с дефицитом товаров)</a:t>
            </a:r>
          </a:p>
        </c:rich>
      </c:tx>
      <c:layout>
        <c:manualLayout>
          <c:xMode val="edge"/>
          <c:yMode val="edge"/>
          <c:x val="0.12406532601224302"/>
          <c:y val="4.9560211512468038E-3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3490067245449765"/>
          <c:y val="0.26055642220024144"/>
          <c:w val="0.53265402203185741"/>
          <c:h val="0.5037179783261363"/>
        </c:manualLayout>
      </c:layout>
      <c:radarChart>
        <c:radarStyle val="marker"/>
        <c:varyColors val="0"/>
        <c:ser>
          <c:idx val="0"/>
          <c:order val="0"/>
          <c:tx>
            <c:strRef>
              <c:f>Dashboard!$C$64</c:f>
              <c:strCache>
                <c:ptCount val="1"/>
                <c:pt idx="0">
                  <c:v>HC II and HC III</c:v>
                </c:pt>
              </c:strCache>
            </c:strRef>
          </c:tx>
          <c:spPr>
            <a:ln w="19050"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ymbol val="none"/>
          </c:marker>
          <c:cat>
            <c:strRef>
              <c:f>Dashboard!$B$65:$B$77</c:f>
              <c:strCache>
                <c:ptCount val="13"/>
                <c:pt idx="0">
                  <c:v>Tenovir/Lamividine/Efavirenz (TDF/3TC/EFV)</c:v>
                </c:pt>
                <c:pt idx="1">
                  <c:v>Condoms</c:v>
                </c:pt>
                <c:pt idx="2">
                  <c:v>Malaria Rapid Diagnostic Tests (RDT)</c:v>
                </c:pt>
                <c:pt idx="3">
                  <c:v>Long-Lasting Insecticidal Nets (LLIN)</c:v>
                </c:pt>
                <c:pt idx="4">
                  <c:v>Rifampicin/INH/Pyrazinamide/Ethambutol (RHZE)</c:v>
                </c:pt>
                <c:pt idx="5">
                  <c:v>Depot Medroxyprogesterone Acetate Intra-muscular (DMPA IM/Depo Provera)</c:v>
                </c:pt>
                <c:pt idx="6">
                  <c:v>ORS/Zinc</c:v>
                </c:pt>
                <c:pt idx="7">
                  <c:v>Determine HIV Rapid Test Kits (RTK)</c:v>
                </c:pt>
                <c:pt idx="8">
                  <c:v>Metformin</c:v>
                </c:pt>
                <c:pt idx="9">
                  <c:v>Artemisinin-based Combination Therapy (ACT) (AL) 6X4</c:v>
                </c:pt>
                <c:pt idx="10">
                  <c:v>Amoxicillin 250mg capsule</c:v>
                </c:pt>
                <c:pt idx="11">
                  <c:v>Oxytocin International Units</c:v>
                </c:pt>
                <c:pt idx="12">
                  <c:v>Tetanus Toxoid (TT)</c:v>
                </c:pt>
              </c:strCache>
            </c:strRef>
          </c:cat>
          <c:val>
            <c:numRef>
              <c:f>Dashboard!$C$65:$C$77</c:f>
              <c:numCache>
                <c:formatCode>0%</c:formatCode>
                <c:ptCount val="13"/>
                <c:pt idx="0">
                  <c:v>0.10933528381000912</c:v>
                </c:pt>
                <c:pt idx="1">
                  <c:v>0.10310125955851039</c:v>
                </c:pt>
                <c:pt idx="2">
                  <c:v>8.9259696151663959E-2</c:v>
                </c:pt>
                <c:pt idx="3">
                  <c:v>8.3676418181710011E-2</c:v>
                </c:pt>
                <c:pt idx="4">
                  <c:v>0.16868175960624085</c:v>
                </c:pt>
                <c:pt idx="5">
                  <c:v>0.45613553662511996</c:v>
                </c:pt>
                <c:pt idx="6">
                  <c:v>0.24571672873906272</c:v>
                </c:pt>
                <c:pt idx="7">
                  <c:v>0.4233342433975259</c:v>
                </c:pt>
                <c:pt idx="8">
                  <c:v>0.32009967799019295</c:v>
                </c:pt>
                <c:pt idx="9">
                  <c:v>0.14584191857140444</c:v>
                </c:pt>
                <c:pt idx="10">
                  <c:v>0.340145945420957</c:v>
                </c:pt>
                <c:pt idx="11">
                  <c:v>0.22884096321088832</c:v>
                </c:pt>
                <c:pt idx="12">
                  <c:v>0.13702369157246017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C93-4C20-83F2-451850A62659}"/>
            </c:ext>
          </c:extLst>
        </c:ser>
        <c:ser>
          <c:idx val="1"/>
          <c:order val="1"/>
          <c:tx>
            <c:strRef>
              <c:f>Dashboard!$D$64</c:f>
              <c:strCache>
                <c:ptCount val="1"/>
                <c:pt idx="0">
                  <c:v>Health Center II</c:v>
                </c:pt>
              </c:strCache>
            </c:strRef>
          </c:tx>
          <c:spPr>
            <a:ln w="19050">
              <a:solidFill>
                <a:schemeClr val="accent2">
                  <a:lumMod val="75000"/>
                </a:schemeClr>
              </a:solidFill>
            </a:ln>
          </c:spPr>
          <c:marker>
            <c:symbol val="none"/>
          </c:marker>
          <c:cat>
            <c:strRef>
              <c:f>Dashboard!$B$65:$B$77</c:f>
              <c:strCache>
                <c:ptCount val="13"/>
                <c:pt idx="0">
                  <c:v>Tenovir/Lamividine/Efavirenz (TDF/3TC/EFV)</c:v>
                </c:pt>
                <c:pt idx="1">
                  <c:v>Condoms</c:v>
                </c:pt>
                <c:pt idx="2">
                  <c:v>Malaria Rapid Diagnostic Tests (RDT)</c:v>
                </c:pt>
                <c:pt idx="3">
                  <c:v>Long-Lasting Insecticidal Nets (LLIN)</c:v>
                </c:pt>
                <c:pt idx="4">
                  <c:v>Rifampicin/INH/Pyrazinamide/Ethambutol (RHZE)</c:v>
                </c:pt>
                <c:pt idx="5">
                  <c:v>Depot Medroxyprogesterone Acetate Intra-muscular (DMPA IM/Depo Provera)</c:v>
                </c:pt>
                <c:pt idx="6">
                  <c:v>ORS/Zinc</c:v>
                </c:pt>
                <c:pt idx="7">
                  <c:v>Determine HIV Rapid Test Kits (RTK)</c:v>
                </c:pt>
                <c:pt idx="8">
                  <c:v>Metformin</c:v>
                </c:pt>
                <c:pt idx="9">
                  <c:v>Artemisinin-based Combination Therapy (ACT) (AL) 6X4</c:v>
                </c:pt>
                <c:pt idx="10">
                  <c:v>Amoxicillin 250mg capsule</c:v>
                </c:pt>
                <c:pt idx="11">
                  <c:v>Oxytocin International Units</c:v>
                </c:pt>
                <c:pt idx="12">
                  <c:v>Tetanus Toxoid (TT)</c:v>
                </c:pt>
              </c:strCache>
            </c:strRef>
          </c:cat>
          <c:val>
            <c:numRef>
              <c:f>Dashboard!$D$65:$D$77</c:f>
              <c:numCache>
                <c:formatCode>0%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C93-4C20-83F2-451850A62659}"/>
            </c:ext>
          </c:extLst>
        </c:ser>
        <c:ser>
          <c:idx val="2"/>
          <c:order val="2"/>
          <c:tx>
            <c:strRef>
              <c:f>Dashboard!$E$64</c:f>
              <c:strCache>
                <c:ptCount val="1"/>
                <c:pt idx="0">
                  <c:v>Health Center III</c:v>
                </c:pt>
              </c:strCache>
            </c:strRef>
          </c:tx>
          <c:marker>
            <c:symbol val="none"/>
          </c:marker>
          <c:cat>
            <c:strRef>
              <c:f>Dashboard!$B$65:$B$77</c:f>
              <c:strCache>
                <c:ptCount val="13"/>
                <c:pt idx="0">
                  <c:v>Tenovir/Lamividine/Efavirenz (TDF/3TC/EFV)</c:v>
                </c:pt>
                <c:pt idx="1">
                  <c:v>Condoms</c:v>
                </c:pt>
                <c:pt idx="2">
                  <c:v>Malaria Rapid Diagnostic Tests (RDT)</c:v>
                </c:pt>
                <c:pt idx="3">
                  <c:v>Long-Lasting Insecticidal Nets (LLIN)</c:v>
                </c:pt>
                <c:pt idx="4">
                  <c:v>Rifampicin/INH/Pyrazinamide/Ethambutol (RHZE)</c:v>
                </c:pt>
                <c:pt idx="5">
                  <c:v>Depot Medroxyprogesterone Acetate Intra-muscular (DMPA IM/Depo Provera)</c:v>
                </c:pt>
                <c:pt idx="6">
                  <c:v>ORS/Zinc</c:v>
                </c:pt>
                <c:pt idx="7">
                  <c:v>Determine HIV Rapid Test Kits (RTK)</c:v>
                </c:pt>
                <c:pt idx="8">
                  <c:v>Metformin</c:v>
                </c:pt>
                <c:pt idx="9">
                  <c:v>Artemisinin-based Combination Therapy (ACT) (AL) 6X4</c:v>
                </c:pt>
                <c:pt idx="10">
                  <c:v>Amoxicillin 250mg capsule</c:v>
                </c:pt>
                <c:pt idx="11">
                  <c:v>Oxytocin International Units</c:v>
                </c:pt>
                <c:pt idx="12">
                  <c:v>Tetanus Toxoid (TT)</c:v>
                </c:pt>
              </c:strCache>
            </c:strRef>
          </c:cat>
          <c:val>
            <c:numRef>
              <c:f>Dashboard!$E$65:$E$77</c:f>
              <c:numCache>
                <c:formatCode>0%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C93-4C20-83F2-451850A62659}"/>
            </c:ext>
          </c:extLst>
        </c:ser>
        <c:ser>
          <c:idx val="3"/>
          <c:order val="3"/>
          <c:tx>
            <c:strRef>
              <c:f>Dashboard!$F$64</c:f>
              <c:strCache>
                <c:ptCount val="1"/>
                <c:pt idx="0">
                  <c:v>Health Center IV</c:v>
                </c:pt>
              </c:strCache>
            </c:strRef>
          </c:tx>
          <c:marker>
            <c:symbol val="none"/>
          </c:marker>
          <c:cat>
            <c:strRef>
              <c:f>Dashboard!$B$65:$B$77</c:f>
              <c:strCache>
                <c:ptCount val="13"/>
                <c:pt idx="0">
                  <c:v>Tenovir/Lamividine/Efavirenz (TDF/3TC/EFV)</c:v>
                </c:pt>
                <c:pt idx="1">
                  <c:v>Condoms</c:v>
                </c:pt>
                <c:pt idx="2">
                  <c:v>Malaria Rapid Diagnostic Tests (RDT)</c:v>
                </c:pt>
                <c:pt idx="3">
                  <c:v>Long-Lasting Insecticidal Nets (LLIN)</c:v>
                </c:pt>
                <c:pt idx="4">
                  <c:v>Rifampicin/INH/Pyrazinamide/Ethambutol (RHZE)</c:v>
                </c:pt>
                <c:pt idx="5">
                  <c:v>Depot Medroxyprogesterone Acetate Intra-muscular (DMPA IM/Depo Provera)</c:v>
                </c:pt>
                <c:pt idx="6">
                  <c:v>ORS/Zinc</c:v>
                </c:pt>
                <c:pt idx="7">
                  <c:v>Determine HIV Rapid Test Kits (RTK)</c:v>
                </c:pt>
                <c:pt idx="8">
                  <c:v>Metformin</c:v>
                </c:pt>
                <c:pt idx="9">
                  <c:v>Artemisinin-based Combination Therapy (ACT) (AL) 6X4</c:v>
                </c:pt>
                <c:pt idx="10">
                  <c:v>Amoxicillin 250mg capsule</c:v>
                </c:pt>
                <c:pt idx="11">
                  <c:v>Oxytocin International Units</c:v>
                </c:pt>
                <c:pt idx="12">
                  <c:v>Tetanus Toxoid (TT)</c:v>
                </c:pt>
              </c:strCache>
            </c:strRef>
          </c:cat>
          <c:val>
            <c:numRef>
              <c:f>Dashboard!$F$65:$F$77</c:f>
              <c:numCache>
                <c:formatCode>0%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C93-4C20-83F2-451850A62659}"/>
            </c:ext>
          </c:extLst>
        </c:ser>
        <c:ser>
          <c:idx val="4"/>
          <c:order val="4"/>
          <c:tx>
            <c:strRef>
              <c:f>Dashboard!$G$64</c:f>
              <c:strCache>
                <c:ptCount val="1"/>
                <c:pt idx="0">
                  <c:v>General Hospital</c:v>
                </c:pt>
              </c:strCache>
            </c:strRef>
          </c:tx>
          <c:marker>
            <c:symbol val="none"/>
          </c:marker>
          <c:cat>
            <c:strRef>
              <c:f>Dashboard!$B$65:$B$77</c:f>
              <c:strCache>
                <c:ptCount val="13"/>
                <c:pt idx="0">
                  <c:v>Tenovir/Lamividine/Efavirenz (TDF/3TC/EFV)</c:v>
                </c:pt>
                <c:pt idx="1">
                  <c:v>Condoms</c:v>
                </c:pt>
                <c:pt idx="2">
                  <c:v>Malaria Rapid Diagnostic Tests (RDT)</c:v>
                </c:pt>
                <c:pt idx="3">
                  <c:v>Long-Lasting Insecticidal Nets (LLIN)</c:v>
                </c:pt>
                <c:pt idx="4">
                  <c:v>Rifampicin/INH/Pyrazinamide/Ethambutol (RHZE)</c:v>
                </c:pt>
                <c:pt idx="5">
                  <c:v>Depot Medroxyprogesterone Acetate Intra-muscular (DMPA IM/Depo Provera)</c:v>
                </c:pt>
                <c:pt idx="6">
                  <c:v>ORS/Zinc</c:v>
                </c:pt>
                <c:pt idx="7">
                  <c:v>Determine HIV Rapid Test Kits (RTK)</c:v>
                </c:pt>
                <c:pt idx="8">
                  <c:v>Metformin</c:v>
                </c:pt>
                <c:pt idx="9">
                  <c:v>Artemisinin-based Combination Therapy (ACT) (AL) 6X4</c:v>
                </c:pt>
                <c:pt idx="10">
                  <c:v>Amoxicillin 250mg capsule</c:v>
                </c:pt>
                <c:pt idx="11">
                  <c:v>Oxytocin International Units</c:v>
                </c:pt>
                <c:pt idx="12">
                  <c:v>Tetanus Toxoid (TT)</c:v>
                </c:pt>
              </c:strCache>
            </c:strRef>
          </c:cat>
          <c:val>
            <c:numRef>
              <c:f>Dashboard!$G$65:$G$77</c:f>
              <c:numCache>
                <c:formatCode>0%</c:formatCode>
                <c:ptCount val="13"/>
                <c:pt idx="0">
                  <c:v>0</c:v>
                </c:pt>
                <c:pt idx="1">
                  <c:v>5.9369202226345091E-2</c:v>
                </c:pt>
                <c:pt idx="2">
                  <c:v>0.31904761904761902</c:v>
                </c:pt>
                <c:pt idx="3">
                  <c:v>0.15135834411384219</c:v>
                </c:pt>
                <c:pt idx="4">
                  <c:v>0.15135834411384219</c:v>
                </c:pt>
                <c:pt idx="5">
                  <c:v>0.1318681318681319</c:v>
                </c:pt>
                <c:pt idx="6">
                  <c:v>0.10090556274256145</c:v>
                </c:pt>
                <c:pt idx="7">
                  <c:v>0.21613300492610837</c:v>
                </c:pt>
                <c:pt idx="8">
                  <c:v>2.5226390685640362E-2</c:v>
                </c:pt>
                <c:pt idx="9">
                  <c:v>3.2019704433497533E-2</c:v>
                </c:pt>
                <c:pt idx="10">
                  <c:v>7.2044334975369467E-2</c:v>
                </c:pt>
                <c:pt idx="11">
                  <c:v>6.5467625899280568E-2</c:v>
                </c:pt>
                <c:pt idx="12">
                  <c:v>4.3147208121827409E-2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C93-4C20-83F2-451850A62659}"/>
            </c:ext>
          </c:extLst>
        </c:ser>
        <c:ser>
          <c:idx val="5"/>
          <c:order val="5"/>
          <c:tx>
            <c:strRef>
              <c:f>Dashboard!$H$64</c:f>
              <c:strCache>
                <c:ptCount val="1"/>
                <c:pt idx="0">
                  <c:v>Regional Referral Hospital</c:v>
                </c:pt>
              </c:strCache>
            </c:strRef>
          </c:tx>
          <c:marker>
            <c:symbol val="none"/>
          </c:marker>
          <c:cat>
            <c:strRef>
              <c:f>Dashboard!$B$65:$B$77</c:f>
              <c:strCache>
                <c:ptCount val="13"/>
                <c:pt idx="0">
                  <c:v>Tenovir/Lamividine/Efavirenz (TDF/3TC/EFV)</c:v>
                </c:pt>
                <c:pt idx="1">
                  <c:v>Condoms</c:v>
                </c:pt>
                <c:pt idx="2">
                  <c:v>Malaria Rapid Diagnostic Tests (RDT)</c:v>
                </c:pt>
                <c:pt idx="3">
                  <c:v>Long-Lasting Insecticidal Nets (LLIN)</c:v>
                </c:pt>
                <c:pt idx="4">
                  <c:v>Rifampicin/INH/Pyrazinamide/Ethambutol (RHZE)</c:v>
                </c:pt>
                <c:pt idx="5">
                  <c:v>Depot Medroxyprogesterone Acetate Intra-muscular (DMPA IM/Depo Provera)</c:v>
                </c:pt>
                <c:pt idx="6">
                  <c:v>ORS/Zinc</c:v>
                </c:pt>
                <c:pt idx="7">
                  <c:v>Determine HIV Rapid Test Kits (RTK)</c:v>
                </c:pt>
                <c:pt idx="8">
                  <c:v>Metformin</c:v>
                </c:pt>
                <c:pt idx="9">
                  <c:v>Artemisinin-based Combination Therapy (ACT) (AL) 6X4</c:v>
                </c:pt>
                <c:pt idx="10">
                  <c:v>Amoxicillin 250mg capsule</c:v>
                </c:pt>
                <c:pt idx="11">
                  <c:v>Oxytocin International Units</c:v>
                </c:pt>
                <c:pt idx="12">
                  <c:v>Tetanus Toxoid (TT)</c:v>
                </c:pt>
              </c:strCache>
            </c:strRef>
          </c:cat>
          <c:val>
            <c:numRef>
              <c:f>Dashboard!$H$65:$H$77</c:f>
              <c:numCache>
                <c:formatCode>0%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0.15384615384615385</c:v>
                </c:pt>
                <c:pt idx="5">
                  <c:v>0.33333333333333337</c:v>
                </c:pt>
                <c:pt idx="6">
                  <c:v>0.30769230769230771</c:v>
                </c:pt>
                <c:pt idx="7">
                  <c:v>0.15384615384615385</c:v>
                </c:pt>
                <c:pt idx="8">
                  <c:v>0.30769230769230771</c:v>
                </c:pt>
                <c:pt idx="9">
                  <c:v>0</c:v>
                </c:pt>
                <c:pt idx="10">
                  <c:v>0.15384615384615385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C93-4C20-83F2-451850A62659}"/>
            </c:ext>
          </c:extLst>
        </c:ser>
        <c:ser>
          <c:idx val="6"/>
          <c:order val="6"/>
          <c:tx>
            <c:strRef>
              <c:f>Dashboard!$I$64</c:f>
              <c:strCache>
                <c:ptCount val="1"/>
                <c:pt idx="0">
                  <c:v>DHO / DVS</c:v>
                </c:pt>
              </c:strCache>
            </c:strRef>
          </c:tx>
          <c:marker>
            <c:symbol val="none"/>
          </c:marker>
          <c:cat>
            <c:strRef>
              <c:f>Dashboard!$B$65:$B$77</c:f>
              <c:strCache>
                <c:ptCount val="13"/>
                <c:pt idx="0">
                  <c:v>Tenovir/Lamividine/Efavirenz (TDF/3TC/EFV)</c:v>
                </c:pt>
                <c:pt idx="1">
                  <c:v>Condoms</c:v>
                </c:pt>
                <c:pt idx="2">
                  <c:v>Malaria Rapid Diagnostic Tests (RDT)</c:v>
                </c:pt>
                <c:pt idx="3">
                  <c:v>Long-Lasting Insecticidal Nets (LLIN)</c:v>
                </c:pt>
                <c:pt idx="4">
                  <c:v>Rifampicin/INH/Pyrazinamide/Ethambutol (RHZE)</c:v>
                </c:pt>
                <c:pt idx="5">
                  <c:v>Depot Medroxyprogesterone Acetate Intra-muscular (DMPA IM/Depo Provera)</c:v>
                </c:pt>
                <c:pt idx="6">
                  <c:v>ORS/Zinc</c:v>
                </c:pt>
                <c:pt idx="7">
                  <c:v>Determine HIV Rapid Test Kits (RTK)</c:v>
                </c:pt>
                <c:pt idx="8">
                  <c:v>Metformin</c:v>
                </c:pt>
                <c:pt idx="9">
                  <c:v>Artemisinin-based Combination Therapy (ACT) (AL) 6X4</c:v>
                </c:pt>
                <c:pt idx="10">
                  <c:v>Amoxicillin 250mg capsule</c:v>
                </c:pt>
                <c:pt idx="11">
                  <c:v>Oxytocin International Units</c:v>
                </c:pt>
                <c:pt idx="12">
                  <c:v>Tetanus Toxoid (TT)</c:v>
                </c:pt>
              </c:strCache>
            </c:strRef>
          </c:cat>
          <c:val>
            <c:numRef>
              <c:f>Dashboard!$I$65:$I$77</c:f>
              <c:numCache>
                <c:formatCode>0%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C93-4C20-83F2-451850A62659}"/>
            </c:ext>
          </c:extLst>
        </c:ser>
        <c:ser>
          <c:idx val="7"/>
          <c:order val="7"/>
          <c:tx>
            <c:strRef>
              <c:f>Dashboard!$J$64</c:f>
              <c:strCache>
                <c:ptCount val="1"/>
                <c:pt idx="0">
                  <c:v>JMS</c:v>
                </c:pt>
              </c:strCache>
            </c:strRef>
          </c:tx>
          <c:marker>
            <c:symbol val="none"/>
          </c:marker>
          <c:cat>
            <c:strRef>
              <c:f>Dashboard!$B$65:$B$77</c:f>
              <c:strCache>
                <c:ptCount val="13"/>
                <c:pt idx="0">
                  <c:v>Tenovir/Lamividine/Efavirenz (TDF/3TC/EFV)</c:v>
                </c:pt>
                <c:pt idx="1">
                  <c:v>Condoms</c:v>
                </c:pt>
                <c:pt idx="2">
                  <c:v>Malaria Rapid Diagnostic Tests (RDT)</c:v>
                </c:pt>
                <c:pt idx="3">
                  <c:v>Long-Lasting Insecticidal Nets (LLIN)</c:v>
                </c:pt>
                <c:pt idx="4">
                  <c:v>Rifampicin/INH/Pyrazinamide/Ethambutol (RHZE)</c:v>
                </c:pt>
                <c:pt idx="5">
                  <c:v>Depot Medroxyprogesterone Acetate Intra-muscular (DMPA IM/Depo Provera)</c:v>
                </c:pt>
                <c:pt idx="6">
                  <c:v>ORS/Zinc</c:v>
                </c:pt>
                <c:pt idx="7">
                  <c:v>Determine HIV Rapid Test Kits (RTK)</c:v>
                </c:pt>
                <c:pt idx="8">
                  <c:v>Metformin</c:v>
                </c:pt>
                <c:pt idx="9">
                  <c:v>Artemisinin-based Combination Therapy (ACT) (AL) 6X4</c:v>
                </c:pt>
                <c:pt idx="10">
                  <c:v>Amoxicillin 250mg capsule</c:v>
                </c:pt>
                <c:pt idx="11">
                  <c:v>Oxytocin International Units</c:v>
                </c:pt>
                <c:pt idx="12">
                  <c:v>Tetanus Toxoid (TT)</c:v>
                </c:pt>
              </c:strCache>
            </c:strRef>
          </c:cat>
          <c:val>
            <c:numRef>
              <c:f>Dashboard!$J$65:$J$77</c:f>
              <c:numCache>
                <c:formatCode>0%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AC93-4C20-83F2-451850A62659}"/>
            </c:ext>
          </c:extLst>
        </c:ser>
        <c:ser>
          <c:idx val="8"/>
          <c:order val="8"/>
          <c:tx>
            <c:strRef>
              <c:f>Dashboard!$K$64</c:f>
              <c:strCache>
                <c:ptCount val="1"/>
                <c:pt idx="0">
                  <c:v>NMS</c:v>
                </c:pt>
              </c:strCache>
            </c:strRef>
          </c:tx>
          <c:marker>
            <c:symbol val="none"/>
          </c:marker>
          <c:cat>
            <c:strRef>
              <c:f>Dashboard!$B$65:$B$77</c:f>
              <c:strCache>
                <c:ptCount val="13"/>
                <c:pt idx="0">
                  <c:v>Tenovir/Lamividine/Efavirenz (TDF/3TC/EFV)</c:v>
                </c:pt>
                <c:pt idx="1">
                  <c:v>Condoms</c:v>
                </c:pt>
                <c:pt idx="2">
                  <c:v>Malaria Rapid Diagnostic Tests (RDT)</c:v>
                </c:pt>
                <c:pt idx="3">
                  <c:v>Long-Lasting Insecticidal Nets (LLIN)</c:v>
                </c:pt>
                <c:pt idx="4">
                  <c:v>Rifampicin/INH/Pyrazinamide/Ethambutol (RHZE)</c:v>
                </c:pt>
                <c:pt idx="5">
                  <c:v>Depot Medroxyprogesterone Acetate Intra-muscular (DMPA IM/Depo Provera)</c:v>
                </c:pt>
                <c:pt idx="6">
                  <c:v>ORS/Zinc</c:v>
                </c:pt>
                <c:pt idx="7">
                  <c:v>Determine HIV Rapid Test Kits (RTK)</c:v>
                </c:pt>
                <c:pt idx="8">
                  <c:v>Metformin</c:v>
                </c:pt>
                <c:pt idx="9">
                  <c:v>Artemisinin-based Combination Therapy (ACT) (AL) 6X4</c:v>
                </c:pt>
                <c:pt idx="10">
                  <c:v>Amoxicillin 250mg capsule</c:v>
                </c:pt>
                <c:pt idx="11">
                  <c:v>Oxytocin International Units</c:v>
                </c:pt>
                <c:pt idx="12">
                  <c:v>Tetanus Toxoid (TT)</c:v>
                </c:pt>
              </c:strCache>
            </c:strRef>
          </c:cat>
          <c:val>
            <c:numRef>
              <c:f>Dashboard!$K$65:$K$77</c:f>
              <c:numCache>
                <c:formatCode>0%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C93-4C20-83F2-451850A62659}"/>
            </c:ext>
          </c:extLst>
        </c:ser>
        <c:ser>
          <c:idx val="9"/>
          <c:order val="9"/>
          <c:tx>
            <c:strRef>
              <c:f>Dashboard!$L$64</c:f>
              <c:strCache>
                <c:ptCount val="1"/>
                <c:pt idx="0">
                  <c:v>Central warehouse 2</c:v>
                </c:pt>
              </c:strCache>
            </c:strRef>
          </c:tx>
          <c:marker>
            <c:symbol val="none"/>
          </c:marker>
          <c:cat>
            <c:strRef>
              <c:f>Dashboard!$B$65:$B$77</c:f>
              <c:strCache>
                <c:ptCount val="13"/>
                <c:pt idx="0">
                  <c:v>Tenovir/Lamividine/Efavirenz (TDF/3TC/EFV)</c:v>
                </c:pt>
                <c:pt idx="1">
                  <c:v>Condoms</c:v>
                </c:pt>
                <c:pt idx="2">
                  <c:v>Malaria Rapid Diagnostic Tests (RDT)</c:v>
                </c:pt>
                <c:pt idx="3">
                  <c:v>Long-Lasting Insecticidal Nets (LLIN)</c:v>
                </c:pt>
                <c:pt idx="4">
                  <c:v>Rifampicin/INH/Pyrazinamide/Ethambutol (RHZE)</c:v>
                </c:pt>
                <c:pt idx="5">
                  <c:v>Depot Medroxyprogesterone Acetate Intra-muscular (DMPA IM/Depo Provera)</c:v>
                </c:pt>
                <c:pt idx="6">
                  <c:v>ORS/Zinc</c:v>
                </c:pt>
                <c:pt idx="7">
                  <c:v>Determine HIV Rapid Test Kits (RTK)</c:v>
                </c:pt>
                <c:pt idx="8">
                  <c:v>Metformin</c:v>
                </c:pt>
                <c:pt idx="9">
                  <c:v>Artemisinin-based Combination Therapy (ACT) (AL) 6X4</c:v>
                </c:pt>
                <c:pt idx="10">
                  <c:v>Amoxicillin 250mg capsule</c:v>
                </c:pt>
                <c:pt idx="11">
                  <c:v>Oxytocin International Units</c:v>
                </c:pt>
                <c:pt idx="12">
                  <c:v>Tetanus Toxoid (TT)</c:v>
                </c:pt>
              </c:strCache>
            </c:strRef>
          </c:cat>
          <c:val>
            <c:numRef>
              <c:f>Dashboard!$L$65:$L$77</c:f>
            </c:numRef>
          </c:val>
          <c:extLst>
            <c:ext xmlns:c16="http://schemas.microsoft.com/office/drawing/2014/chart" uri="{C3380CC4-5D6E-409C-BE32-E72D297353CC}">
              <c16:uniqueId val="{00000009-AC93-4C20-83F2-451850A626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1038336"/>
        <c:axId val="121039872"/>
      </c:radarChart>
      <c:catAx>
        <c:axId val="121038336"/>
        <c:scaling>
          <c:orientation val="minMax"/>
        </c:scaling>
        <c:delete val="0"/>
        <c:axPos val="b"/>
        <c:majorGridlines/>
        <c:numFmt formatCode="General" sourceLinked="0"/>
        <c:majorTickMark val="out"/>
        <c:minorTickMark val="none"/>
        <c:tickLblPos val="nextTo"/>
        <c:crossAx val="121039872"/>
        <c:crosses val="autoZero"/>
        <c:auto val="1"/>
        <c:lblAlgn val="ctr"/>
        <c:lblOffset val="100"/>
        <c:noMultiLvlLbl val="0"/>
      </c:catAx>
      <c:valAx>
        <c:axId val="121039872"/>
        <c:scaling>
          <c:orientation val="minMax"/>
        </c:scaling>
        <c:delete val="0"/>
        <c:axPos val="l"/>
        <c:majorGridlines/>
        <c:numFmt formatCode="0%" sourceLinked="1"/>
        <c:majorTickMark val="cross"/>
        <c:minorTickMark val="none"/>
        <c:tickLblPos val="nextTo"/>
        <c:crossAx val="121038336"/>
        <c:crosses val="autoZero"/>
        <c:crossBetween val="between"/>
        <c:majorUnit val="0.2"/>
      </c:valAx>
    </c:plotArea>
    <c:plotVisOnly val="1"/>
    <c:dispBlanksAs val="gap"/>
    <c:showDLblsOverMax val="0"/>
  </c:chart>
  <c:spPr>
    <a:ln>
      <a:noFill/>
    </a:ln>
  </c:spPr>
  <c:txPr>
    <a:bodyPr/>
    <a:lstStyle/>
    <a:p>
      <a:pPr rtl="0">
        <a:defRPr sz="1200"/>
      </a:pPr>
      <a:endParaRPr lang="th-TH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3538636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45" name="Google Shape;345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sz="1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1</a:t>
            </a:fld>
            <a:endParaRPr sz="120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0" name="Google Shape;450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9" name="Google Shape;459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9" name="Google Shape;469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8" name="Google Shape;478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7" name="Google Shape;487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6" name="Google Shape;496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0" i="0" u="none" baseline="0"/>
              <a:t>Признание того, что письменные выходные данные представляют собой только один аспект отчетности и распространения. В значительной степени это также осуществляется посредством презентаций и собраний. </a:t>
            </a:r>
            <a:endParaRPr/>
          </a:p>
        </p:txBody>
      </p:sp>
      <p:sp>
        <p:nvSpPr>
          <p:cNvPr id="497" name="Google Shape;497;p2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/>
              <a:t>15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5" name="Google Shape;355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0" i="0" u="none" baseline="0"/>
              <a:t>В настоящем разделе рассматриваются различные типы шаблонов, создаваемых NSCA. </a:t>
            </a:r>
            <a:endParaRPr/>
          </a:p>
        </p:txBody>
      </p:sp>
      <p:sp>
        <p:nvSpPr>
          <p:cNvPr id="356" name="Google Shape;35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4" name="Google Shape;364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0" i="0" u="none" baseline="0"/>
              <a:t>На этом графике показаны различные компоненты, включенные в набор инструментов NSCA 2.0.</a:t>
            </a:r>
            <a:endParaRPr/>
          </a:p>
        </p:txBody>
      </p:sp>
      <p:sp>
        <p:nvSpPr>
          <p:cNvPr id="365" name="Google Shape;365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2" name="Google Shape;392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0" i="0" u="none" baseline="0"/>
              <a:t>Различные типы шаблонов, предназначенных для распространения оценки национальной цепи поставок; в каждом имеются свои собственные процессы</a:t>
            </a:r>
            <a:r>
              <a:rPr lang="en-US" b="0" i="0" u="none" baseline="0"/>
              <a:t>.</a:t>
            </a:r>
            <a:endParaRPr/>
          </a:p>
        </p:txBody>
      </p:sp>
      <p:sp>
        <p:nvSpPr>
          <p:cNvPr id="393" name="Google Shape;393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3" name="Google Shape;403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13" name="Google Shape;413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0" i="0" u="none" baseline="0"/>
              <a:t>Как перейти от результатов к непосредственному использованию результатов? </a:t>
            </a:r>
            <a:endParaRPr/>
          </a:p>
        </p:txBody>
      </p:sp>
      <p:sp>
        <p:nvSpPr>
          <p:cNvPr id="414" name="Google Shape;414;p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1" name="Google Shape;421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1" name="Google Shape;431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1" name="Google Shape;441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5"/>
          <p:cNvSpPr txBox="1">
            <a:spLocks noGrp="1"/>
          </p:cNvSpPr>
          <p:nvPr>
            <p:ph type="ctrTitle"/>
          </p:nvPr>
        </p:nvSpPr>
        <p:spPr>
          <a:xfrm>
            <a:off x="685800" y="1863252"/>
            <a:ext cx="7772400" cy="790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4536"/>
              <a:buFont typeface="Gill Sans"/>
              <a:buNone/>
              <a:defRPr sz="4536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35"/>
          <p:cNvSpPr txBox="1">
            <a:spLocks noGrp="1"/>
          </p:cNvSpPr>
          <p:nvPr>
            <p:ph type="subTitle" idx="1"/>
          </p:nvPr>
        </p:nvSpPr>
        <p:spPr>
          <a:xfrm>
            <a:off x="1143000" y="2723207"/>
            <a:ext cx="6858000" cy="1251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814"/>
              <a:buNone/>
              <a:defRPr sz="1814"/>
            </a:lvl1pPr>
            <a:lvl2pPr lvl="1" algn="ctr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512"/>
              <a:buNone/>
              <a:defRPr sz="1512"/>
            </a:lvl2pPr>
            <a:lvl3pPr lvl="2" algn="ctr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361"/>
              <a:buNone/>
              <a:defRPr sz="1361"/>
            </a:lvl3pPr>
            <a:lvl4pPr lvl="3" algn="ctr">
              <a:spcBef>
                <a:spcPts val="242"/>
              </a:spcBef>
              <a:spcAft>
                <a:spcPts val="0"/>
              </a:spcAft>
              <a:buClr>
                <a:srgbClr val="6C6463"/>
              </a:buClr>
              <a:buSzPts val="1210"/>
              <a:buNone/>
              <a:defRPr sz="1210"/>
            </a:lvl4pPr>
            <a:lvl5pPr lvl="4" algn="ctr">
              <a:spcBef>
                <a:spcPts val="242"/>
              </a:spcBef>
              <a:spcAft>
                <a:spcPts val="0"/>
              </a:spcAft>
              <a:buClr>
                <a:srgbClr val="6C6463"/>
              </a:buClr>
              <a:buSzPts val="1210"/>
              <a:buNone/>
              <a:defRPr sz="1210"/>
            </a:lvl5pPr>
            <a:lvl6pPr lvl="5" algn="ctr">
              <a:spcBef>
                <a:spcPts val="242"/>
              </a:spcBef>
              <a:spcAft>
                <a:spcPts val="0"/>
              </a:spcAft>
              <a:buClr>
                <a:schemeClr val="dk1"/>
              </a:buClr>
              <a:buSzPts val="1210"/>
              <a:buNone/>
              <a:defRPr sz="1210"/>
            </a:lvl6pPr>
            <a:lvl7pPr lvl="6" algn="ctr">
              <a:spcBef>
                <a:spcPts val="242"/>
              </a:spcBef>
              <a:spcAft>
                <a:spcPts val="0"/>
              </a:spcAft>
              <a:buClr>
                <a:schemeClr val="dk1"/>
              </a:buClr>
              <a:buSzPts val="1210"/>
              <a:buNone/>
              <a:defRPr sz="1210"/>
            </a:lvl7pPr>
            <a:lvl8pPr lvl="7" algn="ctr">
              <a:spcBef>
                <a:spcPts val="242"/>
              </a:spcBef>
              <a:spcAft>
                <a:spcPts val="0"/>
              </a:spcAft>
              <a:buClr>
                <a:schemeClr val="dk1"/>
              </a:buClr>
              <a:buSzPts val="1210"/>
              <a:buNone/>
              <a:defRPr sz="1210"/>
            </a:lvl8pPr>
            <a:lvl9pPr lvl="8" algn="ctr">
              <a:spcBef>
                <a:spcPts val="242"/>
              </a:spcBef>
              <a:spcAft>
                <a:spcPts val="0"/>
              </a:spcAft>
              <a:buClr>
                <a:schemeClr val="dk1"/>
              </a:buClr>
              <a:buSzPts val="1210"/>
              <a:buNone/>
              <a:defRPr sz="1210"/>
            </a:lvl9pPr>
          </a:lstStyle>
          <a:p>
            <a:endParaRPr/>
          </a:p>
        </p:txBody>
      </p:sp>
      <p:sp>
        <p:nvSpPr>
          <p:cNvPr id="19" name="Google Shape;19;p35"/>
          <p:cNvSpPr txBox="1">
            <a:spLocks noGrp="1"/>
          </p:cNvSpPr>
          <p:nvPr>
            <p:ph type="dt" idx="10"/>
          </p:nvPr>
        </p:nvSpPr>
        <p:spPr>
          <a:xfrm>
            <a:off x="1524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5"/>
          <p:cNvSpPr txBox="1">
            <a:spLocks noGrp="1"/>
          </p:cNvSpPr>
          <p:nvPr>
            <p:ph type="ftr" idx="11"/>
          </p:nvPr>
        </p:nvSpPr>
        <p:spPr>
          <a:xfrm>
            <a:off x="3124200" y="4864207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5"/>
          <p:cNvSpPr txBox="1">
            <a:spLocks noGrp="1"/>
          </p:cNvSpPr>
          <p:nvPr>
            <p:ph type="sldNum" idx="12"/>
          </p:nvPr>
        </p:nvSpPr>
        <p:spPr>
          <a:xfrm>
            <a:off x="68580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/Gray 1 Content + Right Photo">
  <p:cSld name="Red/Gray 1 Content + Right Photo">
    <p:bg>
      <p:bgPr>
        <a:solidFill>
          <a:srgbClr val="E7E7E5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45"/>
          <p:cNvSpPr>
            <a:spLocks noGrp="1"/>
          </p:cNvSpPr>
          <p:nvPr>
            <p:ph type="pic" idx="2"/>
          </p:nvPr>
        </p:nvSpPr>
        <p:spPr>
          <a:xfrm>
            <a:off x="4572000" y="153988"/>
            <a:ext cx="4419600" cy="4876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90" name="Google Shape;90;p45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45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2" name="Google Shape;92;p45"/>
          <p:cNvSpPr txBox="1">
            <a:spLocks noGrp="1"/>
          </p:cNvSpPr>
          <p:nvPr>
            <p:ph type="body" idx="1"/>
          </p:nvPr>
        </p:nvSpPr>
        <p:spPr>
          <a:xfrm>
            <a:off x="685800" y="1677987"/>
            <a:ext cx="3657600" cy="281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17500" algn="l"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3" name="Google Shape;93;p45"/>
          <p:cNvSpPr txBox="1">
            <a:spLocks noGrp="1"/>
          </p:cNvSpPr>
          <p:nvPr>
            <p:ph type="body" idx="3"/>
          </p:nvPr>
        </p:nvSpPr>
        <p:spPr>
          <a:xfrm rot="-5400000">
            <a:off x="7862312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45"/>
          <p:cNvSpPr txBox="1">
            <a:spLocks noGrp="1"/>
          </p:cNvSpPr>
          <p:nvPr>
            <p:ph type="title"/>
          </p:nvPr>
        </p:nvSpPr>
        <p:spPr>
          <a:xfrm>
            <a:off x="685800" y="678715"/>
            <a:ext cx="3657600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/Gray Title Only">
  <p:cSld name="Red/Gray Title Only">
    <p:bg>
      <p:bgPr>
        <a:solidFill>
          <a:srgbClr val="E7E7E5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46"/>
          <p:cNvSpPr>
            <a:spLocks noGrp="1"/>
          </p:cNvSpPr>
          <p:nvPr>
            <p:ph type="pic" idx="2"/>
          </p:nvPr>
        </p:nvSpPr>
        <p:spPr>
          <a:xfrm>
            <a:off x="152400" y="153987"/>
            <a:ext cx="4419600" cy="48767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97" name="Google Shape;97;p46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46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9" name="Google Shape;99;p46"/>
          <p:cNvSpPr txBox="1">
            <a:spLocks noGrp="1"/>
          </p:cNvSpPr>
          <p:nvPr>
            <p:ph type="body" idx="1"/>
          </p:nvPr>
        </p:nvSpPr>
        <p:spPr>
          <a:xfrm rot="-5400000">
            <a:off x="3442713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0" name="Google Shape;100;p46"/>
          <p:cNvSpPr txBox="1">
            <a:spLocks noGrp="1"/>
          </p:cNvSpPr>
          <p:nvPr>
            <p:ph type="title"/>
          </p:nvPr>
        </p:nvSpPr>
        <p:spPr>
          <a:xfrm>
            <a:off x="4877104" y="2188567"/>
            <a:ext cx="3885896" cy="837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Red/Gray 1 Content">
  <p:cSld name="1_Red/Gray 1 Content">
    <p:bg>
      <p:bgPr>
        <a:solidFill>
          <a:schemeClr val="lt1"/>
        </a:solid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47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47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47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5" name="Google Shape;105;p47"/>
          <p:cNvSpPr txBox="1">
            <a:spLocks noGrp="1"/>
          </p:cNvSpPr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47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•"/>
              <a:defRPr/>
            </a:lvl1pPr>
            <a:lvl2pPr marL="914400" lvl="1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Red/Gray 2 Content">
  <p:cSld name="1_Red/Gray 2 Content">
    <p:bg>
      <p:bgPr>
        <a:solidFill>
          <a:schemeClr val="lt1"/>
        </a:solid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8"/>
          <p:cNvSpPr txBox="1">
            <a:spLocks noGrp="1"/>
          </p:cNvSpPr>
          <p:nvPr>
            <p:ph type="body" idx="1"/>
          </p:nvPr>
        </p:nvSpPr>
        <p:spPr>
          <a:xfrm>
            <a:off x="686104" y="1296987"/>
            <a:ext cx="3809696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09" name="Google Shape;109;p48"/>
          <p:cNvSpPr txBox="1">
            <a:spLocks noGrp="1"/>
          </p:cNvSpPr>
          <p:nvPr>
            <p:ph type="body" idx="2"/>
          </p:nvPr>
        </p:nvSpPr>
        <p:spPr>
          <a:xfrm>
            <a:off x="4648200" y="1296987"/>
            <a:ext cx="38103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10" name="Google Shape;110;p48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48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48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3" name="Google Shape;113;p48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Red/Gray 3 Content">
  <p:cSld name="1_Red/Gray 3 Content">
    <p:bg>
      <p:bgPr>
        <a:solidFill>
          <a:schemeClr val="lt1"/>
        </a:solidFill>
        <a:effectLst/>
      </p:bgPr>
    </p:bg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9"/>
          <p:cNvSpPr txBox="1">
            <a:spLocks noGrp="1"/>
          </p:cNvSpPr>
          <p:nvPr>
            <p:ph type="body" idx="1"/>
          </p:nvPr>
        </p:nvSpPr>
        <p:spPr>
          <a:xfrm>
            <a:off x="686104" y="1296987"/>
            <a:ext cx="2514296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16" name="Google Shape;116;p49"/>
          <p:cNvSpPr txBox="1">
            <a:spLocks noGrp="1"/>
          </p:cNvSpPr>
          <p:nvPr>
            <p:ph type="body" idx="2"/>
          </p:nvPr>
        </p:nvSpPr>
        <p:spPr>
          <a:xfrm>
            <a:off x="5943600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17" name="Google Shape;117;p49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49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49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0" name="Google Shape;120;p49"/>
          <p:cNvSpPr txBox="1">
            <a:spLocks noGrp="1"/>
          </p:cNvSpPr>
          <p:nvPr>
            <p:ph type="body" idx="3"/>
          </p:nvPr>
        </p:nvSpPr>
        <p:spPr>
          <a:xfrm>
            <a:off x="3314548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21" name="Google Shape;121;p49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Red/Gray 1 Content + Bottom Photo">
  <p:cSld name="1_Red/Gray 1 Content + Bottom Photo">
    <p:bg>
      <p:bgPr>
        <a:solidFill>
          <a:schemeClr val="lt1"/>
        </a:solid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50"/>
          <p:cNvSpPr>
            <a:spLocks noGrp="1"/>
          </p:cNvSpPr>
          <p:nvPr>
            <p:ph type="pic" idx="2"/>
          </p:nvPr>
        </p:nvSpPr>
        <p:spPr>
          <a:xfrm>
            <a:off x="152400" y="2592387"/>
            <a:ext cx="8839200" cy="2440594"/>
          </a:xfrm>
          <a:prstGeom prst="rect">
            <a:avLst/>
          </a:prstGeom>
          <a:solidFill>
            <a:srgbClr val="E7E7E5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24" name="Google Shape;124;p50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2pPr>
            <a:lvl3pPr marL="1371600" lvl="2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>
                <a:solidFill>
                  <a:srgbClr val="6C6463"/>
                </a:solidFill>
              </a:defRPr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4pPr>
            <a:lvl5pPr marL="2286000" lvl="4" indent="-317500" algn="l"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5" name="Google Shape;125;p50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50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50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8" name="Google Shape;128;p50"/>
          <p:cNvSpPr txBox="1">
            <a:spLocks noGrp="1"/>
          </p:cNvSpPr>
          <p:nvPr>
            <p:ph type="body" idx="3"/>
          </p:nvPr>
        </p:nvSpPr>
        <p:spPr>
          <a:xfrm rot="-5400000">
            <a:off x="7862313" y="3537008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9" name="Google Shape;129;p50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Red/Gray 1 Content + Right Photo">
  <p:cSld name="1_Red/Gray 1 Content + Right Photo">
    <p:bg>
      <p:bgPr>
        <a:solidFill>
          <a:schemeClr val="l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51"/>
          <p:cNvSpPr>
            <a:spLocks noGrp="1"/>
          </p:cNvSpPr>
          <p:nvPr>
            <p:ph type="pic" idx="2"/>
          </p:nvPr>
        </p:nvSpPr>
        <p:spPr>
          <a:xfrm>
            <a:off x="4572000" y="153988"/>
            <a:ext cx="4419600" cy="4876800"/>
          </a:xfrm>
          <a:prstGeom prst="rect">
            <a:avLst/>
          </a:prstGeom>
          <a:solidFill>
            <a:srgbClr val="E7E7E5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32" name="Google Shape;132;p51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51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4" name="Google Shape;134;p51"/>
          <p:cNvSpPr txBox="1">
            <a:spLocks noGrp="1"/>
          </p:cNvSpPr>
          <p:nvPr>
            <p:ph type="body" idx="1"/>
          </p:nvPr>
        </p:nvSpPr>
        <p:spPr>
          <a:xfrm>
            <a:off x="685800" y="1677987"/>
            <a:ext cx="3657600" cy="281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17500" algn="l"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5" name="Google Shape;135;p51"/>
          <p:cNvSpPr txBox="1">
            <a:spLocks noGrp="1"/>
          </p:cNvSpPr>
          <p:nvPr>
            <p:ph type="body" idx="3"/>
          </p:nvPr>
        </p:nvSpPr>
        <p:spPr>
          <a:xfrm rot="-5400000">
            <a:off x="7862312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6" name="Google Shape;136;p51"/>
          <p:cNvSpPr txBox="1">
            <a:spLocks noGrp="1"/>
          </p:cNvSpPr>
          <p:nvPr>
            <p:ph type="title"/>
          </p:nvPr>
        </p:nvSpPr>
        <p:spPr>
          <a:xfrm>
            <a:off x="685800" y="678715"/>
            <a:ext cx="3657600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Red/Gray Title Only">
  <p:cSld name="1_Red/Gray Title Only">
    <p:bg>
      <p:bgPr>
        <a:solidFill>
          <a:schemeClr val="lt1"/>
        </a:solidFill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52"/>
          <p:cNvSpPr>
            <a:spLocks noGrp="1"/>
          </p:cNvSpPr>
          <p:nvPr>
            <p:ph type="pic" idx="2"/>
          </p:nvPr>
        </p:nvSpPr>
        <p:spPr>
          <a:xfrm>
            <a:off x="152400" y="153987"/>
            <a:ext cx="4419600" cy="4876799"/>
          </a:xfrm>
          <a:prstGeom prst="rect">
            <a:avLst/>
          </a:prstGeom>
          <a:solidFill>
            <a:srgbClr val="E7E7E5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39" name="Google Shape;139;p52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52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1" name="Google Shape;141;p52"/>
          <p:cNvSpPr txBox="1">
            <a:spLocks noGrp="1"/>
          </p:cNvSpPr>
          <p:nvPr>
            <p:ph type="body" idx="1"/>
          </p:nvPr>
        </p:nvSpPr>
        <p:spPr>
          <a:xfrm rot="-5400000">
            <a:off x="3442713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2" name="Google Shape;142;p52"/>
          <p:cNvSpPr txBox="1">
            <a:spLocks noGrp="1"/>
          </p:cNvSpPr>
          <p:nvPr>
            <p:ph type="title"/>
          </p:nvPr>
        </p:nvSpPr>
        <p:spPr>
          <a:xfrm>
            <a:off x="4877104" y="2188567"/>
            <a:ext cx="3885896" cy="837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act Info">
  <p:cSld name="Contact Info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p5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2400" y="153987"/>
            <a:ext cx="8839201" cy="487680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53"/>
          <p:cNvSpPr txBox="1">
            <a:spLocks noGrp="1"/>
          </p:cNvSpPr>
          <p:nvPr>
            <p:ph type="body" idx="1"/>
          </p:nvPr>
        </p:nvSpPr>
        <p:spPr>
          <a:xfrm rot="-5400000">
            <a:off x="7862313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6" name="Google Shape;146;p53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53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48" name="Google Shape;148;p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4768" y="4344987"/>
            <a:ext cx="1369673" cy="410902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53"/>
          <p:cNvSpPr txBox="1">
            <a:spLocks noGrp="1"/>
          </p:cNvSpPr>
          <p:nvPr>
            <p:ph type="subTitle" idx="2"/>
          </p:nvPr>
        </p:nvSpPr>
        <p:spPr>
          <a:xfrm>
            <a:off x="685800" y="3135206"/>
            <a:ext cx="3429000" cy="1209781"/>
          </a:xfrm>
          <a:prstGeom prst="rect">
            <a:avLst/>
          </a:prstGeom>
          <a:noFill/>
          <a:ln>
            <a:noFill/>
          </a:ln>
          <a:effectLst>
            <a:outerShdw blurRad="254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cxnSp>
        <p:nvCxnSpPr>
          <p:cNvPr id="150" name="Google Shape;150;p53"/>
          <p:cNvCxnSpPr/>
          <p:nvPr/>
        </p:nvCxnSpPr>
        <p:spPr>
          <a:xfrm>
            <a:off x="746760" y="2973387"/>
            <a:ext cx="32004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ffectLst>
            <a:outerShdw blurRad="254000" algn="tl" rotWithShape="0">
              <a:srgbClr val="000000">
                <a:alpha val="40000"/>
              </a:srgbClr>
            </a:outerShdw>
          </a:effectLst>
        </p:spPr>
      </p:cxn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over - Full Red">
  <p:cSld name="1_Cover - Full Red">
    <p:bg>
      <p:bgPr>
        <a:solidFill>
          <a:srgbClr val="002F6C"/>
        </a:solidFill>
        <a:effectLst/>
      </p:bgPr>
    </p:bg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54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54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54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5" name="Google Shape;155;p54"/>
          <p:cNvSpPr txBox="1">
            <a:spLocks noGrp="1"/>
          </p:cNvSpPr>
          <p:nvPr>
            <p:ph type="ctrTitle"/>
          </p:nvPr>
        </p:nvSpPr>
        <p:spPr>
          <a:xfrm>
            <a:off x="685800" y="1601787"/>
            <a:ext cx="3886200" cy="12097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Gill Sans"/>
              <a:buNone/>
              <a:defRPr sz="2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54"/>
          <p:cNvSpPr txBox="1">
            <a:spLocks noGrp="1"/>
          </p:cNvSpPr>
          <p:nvPr>
            <p:ph type="subTitle" idx="1"/>
          </p:nvPr>
        </p:nvSpPr>
        <p:spPr>
          <a:xfrm>
            <a:off x="685800" y="3135206"/>
            <a:ext cx="3429000" cy="12097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cxnSp>
        <p:nvCxnSpPr>
          <p:cNvPr id="157" name="Google Shape;157;p54"/>
          <p:cNvCxnSpPr/>
          <p:nvPr/>
        </p:nvCxnSpPr>
        <p:spPr>
          <a:xfrm>
            <a:off x="746760" y="2973387"/>
            <a:ext cx="32004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58" name="Google Shape;158;p5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4768" y="569937"/>
            <a:ext cx="1369673" cy="410902"/>
          </a:xfrm>
          <a:prstGeom prst="rect">
            <a:avLst/>
          </a:prstGeom>
          <a:noFill/>
          <a:ln>
            <a:noFill/>
          </a:ln>
          <a:effectLst>
            <a:outerShdw blurRad="254000" algn="tl" rotWithShape="0">
              <a:srgbClr val="000000">
                <a:alpha val="20000"/>
              </a:srgbClr>
            </a:outerShdw>
          </a:effec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6"/>
          <p:cNvSpPr txBox="1">
            <a:spLocks noGrp="1"/>
          </p:cNvSpPr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6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36"/>
          <p:cNvSpPr txBox="1">
            <a:spLocks noGrp="1"/>
          </p:cNvSpPr>
          <p:nvPr>
            <p:ph type="dt" idx="10"/>
          </p:nvPr>
        </p:nvSpPr>
        <p:spPr>
          <a:xfrm>
            <a:off x="1524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6"/>
          <p:cNvSpPr txBox="1">
            <a:spLocks noGrp="1"/>
          </p:cNvSpPr>
          <p:nvPr>
            <p:ph type="ftr" idx="11"/>
          </p:nvPr>
        </p:nvSpPr>
        <p:spPr>
          <a:xfrm>
            <a:off x="3124200" y="4864207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36"/>
          <p:cNvSpPr txBox="1">
            <a:spLocks noGrp="1"/>
          </p:cNvSpPr>
          <p:nvPr>
            <p:ph type="sldNum" idx="12"/>
          </p:nvPr>
        </p:nvSpPr>
        <p:spPr>
          <a:xfrm>
            <a:off x="68580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Divider - Full Red">
  <p:cSld name="1_Divider - Full Red">
    <p:bg>
      <p:bgPr>
        <a:solidFill>
          <a:srgbClr val="002F6C"/>
        </a:solidFill>
        <a:effectLst/>
      </p:bgPr>
    </p:bg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55"/>
          <p:cNvSpPr txBox="1">
            <a:spLocks noGrp="1"/>
          </p:cNvSpPr>
          <p:nvPr>
            <p:ph type="title"/>
          </p:nvPr>
        </p:nvSpPr>
        <p:spPr>
          <a:xfrm>
            <a:off x="1143000" y="534987"/>
            <a:ext cx="5486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Gill Sans"/>
              <a:buNone/>
              <a:defRPr sz="24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55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55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55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64" name="Google Shape;164;p5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4768" y="4344987"/>
            <a:ext cx="1369673" cy="41090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5" name="Google Shape;165;p55"/>
          <p:cNvCxnSpPr/>
          <p:nvPr/>
        </p:nvCxnSpPr>
        <p:spPr>
          <a:xfrm>
            <a:off x="746760" y="687387"/>
            <a:ext cx="32004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ffectLst>
            <a:outerShdw blurRad="254000" algn="tl" rotWithShape="0">
              <a:srgbClr val="000000">
                <a:alpha val="40000"/>
              </a:srgbClr>
            </a:outerShdw>
          </a:effectLst>
        </p:spPr>
      </p:cxn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1 Content">
  <p:cSld name="2_Red/Gray 1 Content">
    <p:bg>
      <p:bgPr>
        <a:solidFill>
          <a:srgbClr val="E7E7E5"/>
        </a:solidFill>
        <a:effectLst/>
      </p:bgPr>
    </p:bg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56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8" name="Google Shape;168;p56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p56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0" name="Google Shape;170;p56"/>
          <p:cNvSpPr txBox="1">
            <a:spLocks noGrp="1"/>
          </p:cNvSpPr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1" name="Google Shape;171;p56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•"/>
              <a:defRPr/>
            </a:lvl1pPr>
            <a:lvl2pPr marL="914400" lvl="1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2 Content">
  <p:cSld name="2_Red/Gray 2 Content">
    <p:bg>
      <p:bgPr>
        <a:solidFill>
          <a:srgbClr val="E7E7E5"/>
        </a:solidFill>
        <a:effectLst/>
      </p:bgPr>
    </p:bg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57"/>
          <p:cNvSpPr txBox="1">
            <a:spLocks noGrp="1"/>
          </p:cNvSpPr>
          <p:nvPr>
            <p:ph type="body" idx="1"/>
          </p:nvPr>
        </p:nvSpPr>
        <p:spPr>
          <a:xfrm>
            <a:off x="686104" y="1296987"/>
            <a:ext cx="3809696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74" name="Google Shape;174;p57"/>
          <p:cNvSpPr txBox="1">
            <a:spLocks noGrp="1"/>
          </p:cNvSpPr>
          <p:nvPr>
            <p:ph type="body" idx="2"/>
          </p:nvPr>
        </p:nvSpPr>
        <p:spPr>
          <a:xfrm>
            <a:off x="4648200" y="1296987"/>
            <a:ext cx="38103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75" name="Google Shape;175;p57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p57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7" name="Google Shape;177;p57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8" name="Google Shape;178;p57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3 Content">
  <p:cSld name="2_Red/Gray 3 Content">
    <p:bg>
      <p:bgPr>
        <a:solidFill>
          <a:srgbClr val="E7E7E5"/>
        </a:solid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58"/>
          <p:cNvSpPr txBox="1">
            <a:spLocks noGrp="1"/>
          </p:cNvSpPr>
          <p:nvPr>
            <p:ph type="body" idx="1"/>
          </p:nvPr>
        </p:nvSpPr>
        <p:spPr>
          <a:xfrm>
            <a:off x="686104" y="1296987"/>
            <a:ext cx="2514296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81" name="Google Shape;181;p58"/>
          <p:cNvSpPr txBox="1">
            <a:spLocks noGrp="1"/>
          </p:cNvSpPr>
          <p:nvPr>
            <p:ph type="body" idx="2"/>
          </p:nvPr>
        </p:nvSpPr>
        <p:spPr>
          <a:xfrm>
            <a:off x="5943600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82" name="Google Shape;182;p58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3" name="Google Shape;183;p58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4" name="Google Shape;184;p58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5" name="Google Shape;185;p58"/>
          <p:cNvSpPr txBox="1">
            <a:spLocks noGrp="1"/>
          </p:cNvSpPr>
          <p:nvPr>
            <p:ph type="body" idx="3"/>
          </p:nvPr>
        </p:nvSpPr>
        <p:spPr>
          <a:xfrm>
            <a:off x="3314548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86" name="Google Shape;186;p58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1 Content + Bottom Photo">
  <p:cSld name="2_Red/Gray 1 Content + Bottom Photo">
    <p:bg>
      <p:bgPr>
        <a:solidFill>
          <a:srgbClr val="E7E7E5"/>
        </a:solidFill>
        <a:effectLst/>
      </p:bgPr>
    </p:bg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59"/>
          <p:cNvSpPr>
            <a:spLocks noGrp="1"/>
          </p:cNvSpPr>
          <p:nvPr>
            <p:ph type="pic" idx="2"/>
          </p:nvPr>
        </p:nvSpPr>
        <p:spPr>
          <a:xfrm>
            <a:off x="152400" y="2592387"/>
            <a:ext cx="8839200" cy="244059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89" name="Google Shape;189;p59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2pPr>
            <a:lvl3pPr marL="1371600" lvl="2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>
                <a:solidFill>
                  <a:srgbClr val="6C6463"/>
                </a:solidFill>
              </a:defRPr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4pPr>
            <a:lvl5pPr marL="2286000" lvl="4" indent="-317500" algn="l"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0" name="Google Shape;190;p59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1" name="Google Shape;191;p59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p59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3" name="Google Shape;193;p59"/>
          <p:cNvSpPr txBox="1">
            <a:spLocks noGrp="1"/>
          </p:cNvSpPr>
          <p:nvPr>
            <p:ph type="body" idx="3"/>
          </p:nvPr>
        </p:nvSpPr>
        <p:spPr>
          <a:xfrm rot="-5400000">
            <a:off x="7862313" y="3537008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4" name="Google Shape;194;p59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1 Content + Right Photo">
  <p:cSld name="2_Red/Gray 1 Content + Right Photo">
    <p:bg>
      <p:bgPr>
        <a:solidFill>
          <a:srgbClr val="E7E7E5"/>
        </a:solidFill>
        <a:effectLst/>
      </p:bgPr>
    </p:bg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60"/>
          <p:cNvSpPr>
            <a:spLocks noGrp="1"/>
          </p:cNvSpPr>
          <p:nvPr>
            <p:ph type="pic" idx="2"/>
          </p:nvPr>
        </p:nvSpPr>
        <p:spPr>
          <a:xfrm>
            <a:off x="4572000" y="153988"/>
            <a:ext cx="4419600" cy="4876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97" name="Google Shape;197;p60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p60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9" name="Google Shape;199;p60"/>
          <p:cNvSpPr txBox="1">
            <a:spLocks noGrp="1"/>
          </p:cNvSpPr>
          <p:nvPr>
            <p:ph type="body" idx="1"/>
          </p:nvPr>
        </p:nvSpPr>
        <p:spPr>
          <a:xfrm>
            <a:off x="685800" y="1677987"/>
            <a:ext cx="3657600" cy="281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17500" algn="l"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0" name="Google Shape;200;p60"/>
          <p:cNvSpPr txBox="1">
            <a:spLocks noGrp="1"/>
          </p:cNvSpPr>
          <p:nvPr>
            <p:ph type="body" idx="3"/>
          </p:nvPr>
        </p:nvSpPr>
        <p:spPr>
          <a:xfrm rot="-5400000">
            <a:off x="7862312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1" name="Google Shape;201;p60"/>
          <p:cNvSpPr txBox="1">
            <a:spLocks noGrp="1"/>
          </p:cNvSpPr>
          <p:nvPr>
            <p:ph type="title"/>
          </p:nvPr>
        </p:nvSpPr>
        <p:spPr>
          <a:xfrm>
            <a:off x="685800" y="678715"/>
            <a:ext cx="3657600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Title Only">
  <p:cSld name="2_Red/Gray Title Only">
    <p:bg>
      <p:bgPr>
        <a:solidFill>
          <a:srgbClr val="E7E7E5"/>
        </a:solidFill>
        <a:effectLst/>
      </p:bgPr>
    </p:bg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61"/>
          <p:cNvSpPr>
            <a:spLocks noGrp="1"/>
          </p:cNvSpPr>
          <p:nvPr>
            <p:ph type="pic" idx="2"/>
          </p:nvPr>
        </p:nvSpPr>
        <p:spPr>
          <a:xfrm>
            <a:off x="152400" y="153987"/>
            <a:ext cx="4419600" cy="48767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204" name="Google Shape;204;p61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p61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6" name="Google Shape;206;p61"/>
          <p:cNvSpPr txBox="1">
            <a:spLocks noGrp="1"/>
          </p:cNvSpPr>
          <p:nvPr>
            <p:ph type="body" idx="1"/>
          </p:nvPr>
        </p:nvSpPr>
        <p:spPr>
          <a:xfrm rot="-5400000">
            <a:off x="3442713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7" name="Google Shape;207;p61"/>
          <p:cNvSpPr txBox="1">
            <a:spLocks noGrp="1"/>
          </p:cNvSpPr>
          <p:nvPr>
            <p:ph type="title"/>
          </p:nvPr>
        </p:nvSpPr>
        <p:spPr>
          <a:xfrm>
            <a:off x="4877104" y="2188567"/>
            <a:ext cx="3885896" cy="837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1 Content">
  <p:cSld name="3_Red/Gray 1 Content">
    <p:bg>
      <p:bgPr>
        <a:solidFill>
          <a:schemeClr val="lt1"/>
        </a:solidFill>
        <a:effectLst/>
      </p:bgPr>
    </p:bg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62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0" name="Google Shape;210;p62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1" name="Google Shape;211;p62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2" name="Google Shape;212;p62"/>
          <p:cNvSpPr txBox="1">
            <a:spLocks noGrp="1"/>
          </p:cNvSpPr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p62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•"/>
              <a:defRPr/>
            </a:lvl1pPr>
            <a:lvl2pPr marL="914400" lvl="1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2 Content">
  <p:cSld name="3_Red/Gray 2 Content">
    <p:bg>
      <p:bgPr>
        <a:solidFill>
          <a:schemeClr val="lt1"/>
        </a:solidFill>
        <a:effectLst/>
      </p:bgPr>
    </p:bg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63"/>
          <p:cNvSpPr txBox="1">
            <a:spLocks noGrp="1"/>
          </p:cNvSpPr>
          <p:nvPr>
            <p:ph type="body" idx="1"/>
          </p:nvPr>
        </p:nvSpPr>
        <p:spPr>
          <a:xfrm>
            <a:off x="686104" y="1296987"/>
            <a:ext cx="3809696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216" name="Google Shape;216;p63"/>
          <p:cNvSpPr txBox="1">
            <a:spLocks noGrp="1"/>
          </p:cNvSpPr>
          <p:nvPr>
            <p:ph type="body" idx="2"/>
          </p:nvPr>
        </p:nvSpPr>
        <p:spPr>
          <a:xfrm>
            <a:off x="4648200" y="1296987"/>
            <a:ext cx="38103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217" name="Google Shape;217;p63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8" name="Google Shape;218;p63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9" name="Google Shape;219;p63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0" name="Google Shape;220;p63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3 Content">
  <p:cSld name="3_Red/Gray 3 Content">
    <p:bg>
      <p:bgPr>
        <a:solidFill>
          <a:schemeClr val="lt1"/>
        </a:solidFill>
        <a:effectLst/>
      </p:bgPr>
    </p:bg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64"/>
          <p:cNvSpPr txBox="1">
            <a:spLocks noGrp="1"/>
          </p:cNvSpPr>
          <p:nvPr>
            <p:ph type="body" idx="1"/>
          </p:nvPr>
        </p:nvSpPr>
        <p:spPr>
          <a:xfrm>
            <a:off x="686104" y="1296987"/>
            <a:ext cx="2514296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223" name="Google Shape;223;p64"/>
          <p:cNvSpPr txBox="1">
            <a:spLocks noGrp="1"/>
          </p:cNvSpPr>
          <p:nvPr>
            <p:ph type="body" idx="2"/>
          </p:nvPr>
        </p:nvSpPr>
        <p:spPr>
          <a:xfrm>
            <a:off x="5943600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224" name="Google Shape;224;p64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5" name="Google Shape;225;p64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p64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7" name="Google Shape;227;p64"/>
          <p:cNvSpPr txBox="1">
            <a:spLocks noGrp="1"/>
          </p:cNvSpPr>
          <p:nvPr>
            <p:ph type="body" idx="3"/>
          </p:nvPr>
        </p:nvSpPr>
        <p:spPr>
          <a:xfrm>
            <a:off x="3314548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228" name="Google Shape;228;p64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- Full Photo">
  <p:cSld name="Cover - Full Photo">
    <p:bg>
      <p:bgPr>
        <a:solidFill>
          <a:schemeClr val="dk1"/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35;p3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2400" y="153988"/>
            <a:ext cx="8839199" cy="4876800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38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38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38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9" name="Google Shape;39;p38"/>
          <p:cNvSpPr txBox="1">
            <a:spLocks noGrp="1"/>
          </p:cNvSpPr>
          <p:nvPr>
            <p:ph type="ctrTitle"/>
          </p:nvPr>
        </p:nvSpPr>
        <p:spPr>
          <a:xfrm>
            <a:off x="685800" y="1601787"/>
            <a:ext cx="3886200" cy="1209781"/>
          </a:xfrm>
          <a:prstGeom prst="rect">
            <a:avLst/>
          </a:prstGeom>
          <a:noFill/>
          <a:ln>
            <a:noFill/>
          </a:ln>
          <a:effectLst>
            <a:outerShdw blurRad="254000" algn="t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Gill Sans"/>
              <a:buNone/>
              <a:defRPr sz="2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38"/>
          <p:cNvSpPr txBox="1">
            <a:spLocks noGrp="1"/>
          </p:cNvSpPr>
          <p:nvPr>
            <p:ph type="subTitle" idx="1"/>
          </p:nvPr>
        </p:nvSpPr>
        <p:spPr>
          <a:xfrm>
            <a:off x="685800" y="3135206"/>
            <a:ext cx="3429000" cy="1209781"/>
          </a:xfrm>
          <a:prstGeom prst="rect">
            <a:avLst/>
          </a:prstGeom>
          <a:noFill/>
          <a:ln>
            <a:noFill/>
          </a:ln>
          <a:effectLst>
            <a:outerShdw blurRad="254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cxnSp>
        <p:nvCxnSpPr>
          <p:cNvPr id="41" name="Google Shape;41;p38"/>
          <p:cNvCxnSpPr/>
          <p:nvPr/>
        </p:nvCxnSpPr>
        <p:spPr>
          <a:xfrm>
            <a:off x="746760" y="2973387"/>
            <a:ext cx="32004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ffectLst>
            <a:outerShdw blurRad="254000" algn="tl" rotWithShape="0">
              <a:srgbClr val="000000">
                <a:alpha val="40000"/>
              </a:srgbClr>
            </a:outerShdw>
          </a:effectLst>
        </p:spPr>
      </p:cxnSp>
      <p:sp>
        <p:nvSpPr>
          <p:cNvPr id="42" name="Google Shape;42;p38"/>
          <p:cNvSpPr txBox="1">
            <a:spLocks noGrp="1"/>
          </p:cNvSpPr>
          <p:nvPr>
            <p:ph type="body" idx="2"/>
          </p:nvPr>
        </p:nvSpPr>
        <p:spPr>
          <a:xfrm rot="-5400000">
            <a:off x="7862312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"/>
              <a:buNone/>
              <a:defRPr sz="600">
                <a:solidFill>
                  <a:schemeClr val="lt1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43" name="Google Shape;43;p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4768" y="569937"/>
            <a:ext cx="1369673" cy="410902"/>
          </a:xfrm>
          <a:prstGeom prst="rect">
            <a:avLst/>
          </a:prstGeom>
          <a:noFill/>
          <a:ln>
            <a:noFill/>
          </a:ln>
          <a:effectLst>
            <a:outerShdw blurRad="254000" algn="tl" rotWithShape="0">
              <a:srgbClr val="000000">
                <a:alpha val="20000"/>
              </a:srgbClr>
            </a:outerShdw>
          </a:effectLst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1 Content + Bottom Photo">
  <p:cSld name="3_Red/Gray 1 Content + Bottom Photo">
    <p:bg>
      <p:bgPr>
        <a:solidFill>
          <a:schemeClr val="lt1"/>
        </a:solidFill>
        <a:effectLst/>
      </p:bgPr>
    </p:bg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65"/>
          <p:cNvSpPr>
            <a:spLocks noGrp="1"/>
          </p:cNvSpPr>
          <p:nvPr>
            <p:ph type="pic" idx="2"/>
          </p:nvPr>
        </p:nvSpPr>
        <p:spPr>
          <a:xfrm>
            <a:off x="152400" y="2592387"/>
            <a:ext cx="8839200" cy="2440594"/>
          </a:xfrm>
          <a:prstGeom prst="rect">
            <a:avLst/>
          </a:prstGeom>
          <a:solidFill>
            <a:srgbClr val="E7E7E5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231" name="Google Shape;231;p65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2pPr>
            <a:lvl3pPr marL="1371600" lvl="2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>
                <a:solidFill>
                  <a:srgbClr val="6C6463"/>
                </a:solidFill>
              </a:defRPr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4pPr>
            <a:lvl5pPr marL="2286000" lvl="4" indent="-317500" algn="l"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2" name="Google Shape;232;p65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p65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p65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35" name="Google Shape;235;p65"/>
          <p:cNvSpPr txBox="1">
            <a:spLocks noGrp="1"/>
          </p:cNvSpPr>
          <p:nvPr>
            <p:ph type="body" idx="3"/>
          </p:nvPr>
        </p:nvSpPr>
        <p:spPr>
          <a:xfrm rot="-5400000">
            <a:off x="7862313" y="3537008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6" name="Google Shape;236;p65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1 Content + Right Photo">
  <p:cSld name="3_Red/Gray 1 Content + Right Photo">
    <p:bg>
      <p:bgPr>
        <a:solidFill>
          <a:schemeClr val="lt1"/>
        </a:solidFill>
        <a:effectLst/>
      </p:bgPr>
    </p:bg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66"/>
          <p:cNvSpPr>
            <a:spLocks noGrp="1"/>
          </p:cNvSpPr>
          <p:nvPr>
            <p:ph type="pic" idx="2"/>
          </p:nvPr>
        </p:nvSpPr>
        <p:spPr>
          <a:xfrm>
            <a:off x="4572000" y="153988"/>
            <a:ext cx="4419600" cy="4876800"/>
          </a:xfrm>
          <a:prstGeom prst="rect">
            <a:avLst/>
          </a:prstGeom>
          <a:solidFill>
            <a:srgbClr val="E7E7E5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239" name="Google Shape;239;p66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0" name="Google Shape;240;p66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1" name="Google Shape;241;p66"/>
          <p:cNvSpPr txBox="1">
            <a:spLocks noGrp="1"/>
          </p:cNvSpPr>
          <p:nvPr>
            <p:ph type="body" idx="1"/>
          </p:nvPr>
        </p:nvSpPr>
        <p:spPr>
          <a:xfrm>
            <a:off x="685800" y="1677987"/>
            <a:ext cx="3657600" cy="281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17500" algn="l"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2" name="Google Shape;242;p66"/>
          <p:cNvSpPr txBox="1">
            <a:spLocks noGrp="1"/>
          </p:cNvSpPr>
          <p:nvPr>
            <p:ph type="body" idx="3"/>
          </p:nvPr>
        </p:nvSpPr>
        <p:spPr>
          <a:xfrm rot="-5400000">
            <a:off x="7862312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3" name="Google Shape;243;p66"/>
          <p:cNvSpPr txBox="1">
            <a:spLocks noGrp="1"/>
          </p:cNvSpPr>
          <p:nvPr>
            <p:ph type="title"/>
          </p:nvPr>
        </p:nvSpPr>
        <p:spPr>
          <a:xfrm>
            <a:off x="685800" y="678715"/>
            <a:ext cx="3657600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Title Only">
  <p:cSld name="3_Red/Gray Title Only">
    <p:bg>
      <p:bgPr>
        <a:solidFill>
          <a:schemeClr val="lt1"/>
        </a:solidFill>
        <a:effectLst/>
      </p:bgPr>
    </p:bg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67"/>
          <p:cNvSpPr>
            <a:spLocks noGrp="1"/>
          </p:cNvSpPr>
          <p:nvPr>
            <p:ph type="pic" idx="2"/>
          </p:nvPr>
        </p:nvSpPr>
        <p:spPr>
          <a:xfrm>
            <a:off x="152400" y="153987"/>
            <a:ext cx="4419600" cy="4876799"/>
          </a:xfrm>
          <a:prstGeom prst="rect">
            <a:avLst/>
          </a:prstGeom>
          <a:solidFill>
            <a:srgbClr val="E7E7E5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246" name="Google Shape;246;p67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7" name="Google Shape;247;p67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8" name="Google Shape;248;p67"/>
          <p:cNvSpPr txBox="1">
            <a:spLocks noGrp="1"/>
          </p:cNvSpPr>
          <p:nvPr>
            <p:ph type="body" idx="1"/>
          </p:nvPr>
        </p:nvSpPr>
        <p:spPr>
          <a:xfrm rot="-5400000">
            <a:off x="3442713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9" name="Google Shape;249;p67"/>
          <p:cNvSpPr txBox="1">
            <a:spLocks noGrp="1"/>
          </p:cNvSpPr>
          <p:nvPr>
            <p:ph type="title"/>
          </p:nvPr>
        </p:nvSpPr>
        <p:spPr>
          <a:xfrm>
            <a:off x="4877104" y="2188567"/>
            <a:ext cx="3885896" cy="837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- Full Red">
  <p:cSld name="Cover - Full Red">
    <p:bg>
      <p:bgPr>
        <a:solidFill>
          <a:srgbClr val="BA0C2F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9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39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39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8" name="Google Shape;48;p39"/>
          <p:cNvSpPr txBox="1">
            <a:spLocks noGrp="1"/>
          </p:cNvSpPr>
          <p:nvPr>
            <p:ph type="ctrTitle"/>
          </p:nvPr>
        </p:nvSpPr>
        <p:spPr>
          <a:xfrm>
            <a:off x="685800" y="1601787"/>
            <a:ext cx="3886200" cy="12097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Gill Sans"/>
              <a:buNone/>
              <a:defRPr sz="2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39"/>
          <p:cNvSpPr txBox="1">
            <a:spLocks noGrp="1"/>
          </p:cNvSpPr>
          <p:nvPr>
            <p:ph type="subTitle" idx="1"/>
          </p:nvPr>
        </p:nvSpPr>
        <p:spPr>
          <a:xfrm>
            <a:off x="685800" y="3135206"/>
            <a:ext cx="3429000" cy="12097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cxnSp>
        <p:nvCxnSpPr>
          <p:cNvPr id="50" name="Google Shape;50;p39"/>
          <p:cNvCxnSpPr/>
          <p:nvPr/>
        </p:nvCxnSpPr>
        <p:spPr>
          <a:xfrm>
            <a:off x="746760" y="2973387"/>
            <a:ext cx="32004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51" name="Google Shape;51;p3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4768" y="569937"/>
            <a:ext cx="1369673" cy="410902"/>
          </a:xfrm>
          <a:prstGeom prst="rect">
            <a:avLst/>
          </a:prstGeom>
          <a:noFill/>
          <a:ln>
            <a:noFill/>
          </a:ln>
          <a:effectLst>
            <a:outerShdw blurRad="254000" algn="tl" rotWithShape="0">
              <a:srgbClr val="000000">
                <a:alpha val="20000"/>
              </a:srgbClr>
            </a:outerShdw>
          </a:effec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- Full Red">
  <p:cSld name="Divider - Full Red">
    <p:bg>
      <p:bgPr>
        <a:solidFill>
          <a:srgbClr val="BA0C2F"/>
        </a:solid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40"/>
          <p:cNvSpPr txBox="1">
            <a:spLocks noGrp="1"/>
          </p:cNvSpPr>
          <p:nvPr>
            <p:ph type="title"/>
          </p:nvPr>
        </p:nvSpPr>
        <p:spPr>
          <a:xfrm>
            <a:off x="1143000" y="534987"/>
            <a:ext cx="5486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Gill Sans"/>
              <a:buNone/>
              <a:defRPr sz="24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40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40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40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57" name="Google Shape;57;p4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4768" y="4344987"/>
            <a:ext cx="1369673" cy="41090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8" name="Google Shape;58;p40"/>
          <p:cNvCxnSpPr/>
          <p:nvPr/>
        </p:nvCxnSpPr>
        <p:spPr>
          <a:xfrm>
            <a:off x="746760" y="687387"/>
            <a:ext cx="32004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ffectLst>
            <a:outerShdw blurRad="254000" algn="tl" rotWithShape="0">
              <a:srgbClr val="000000">
                <a:alpha val="40000"/>
              </a:srgbClr>
            </a:outerShdw>
          </a:effectLst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/Gray 2 Content">
  <p:cSld name="Red/Gray 2 Content">
    <p:bg>
      <p:bgPr>
        <a:solidFill>
          <a:srgbClr val="E7E7E5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41"/>
          <p:cNvSpPr txBox="1">
            <a:spLocks noGrp="1"/>
          </p:cNvSpPr>
          <p:nvPr>
            <p:ph type="body" idx="1"/>
          </p:nvPr>
        </p:nvSpPr>
        <p:spPr>
          <a:xfrm>
            <a:off x="686104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61" name="Google Shape;61;p41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41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41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4" name="Google Shape;64;p41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Red/Gray 2 Content">
  <p:cSld name="4_Red/Gray 2 Content">
    <p:bg>
      <p:bgPr>
        <a:solidFill>
          <a:srgbClr val="E7E7E5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2"/>
          <p:cNvSpPr txBox="1">
            <a:spLocks noGrp="1"/>
          </p:cNvSpPr>
          <p:nvPr>
            <p:ph type="body" idx="1"/>
          </p:nvPr>
        </p:nvSpPr>
        <p:spPr>
          <a:xfrm>
            <a:off x="686104" y="1296987"/>
            <a:ext cx="3809696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67" name="Google Shape;67;p42"/>
          <p:cNvSpPr txBox="1">
            <a:spLocks noGrp="1"/>
          </p:cNvSpPr>
          <p:nvPr>
            <p:ph type="body" idx="2"/>
          </p:nvPr>
        </p:nvSpPr>
        <p:spPr>
          <a:xfrm>
            <a:off x="4648200" y="1296987"/>
            <a:ext cx="38103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68" name="Google Shape;68;p42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42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42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1" name="Google Shape;71;p42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/Gray 3 Content">
  <p:cSld name="Red/Gray 3 Content">
    <p:bg>
      <p:bgPr>
        <a:solidFill>
          <a:srgbClr val="E7E7E5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43"/>
          <p:cNvSpPr txBox="1">
            <a:spLocks noGrp="1"/>
          </p:cNvSpPr>
          <p:nvPr>
            <p:ph type="body" idx="1"/>
          </p:nvPr>
        </p:nvSpPr>
        <p:spPr>
          <a:xfrm>
            <a:off x="686104" y="1296987"/>
            <a:ext cx="2514296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74" name="Google Shape;74;p43"/>
          <p:cNvSpPr txBox="1">
            <a:spLocks noGrp="1"/>
          </p:cNvSpPr>
          <p:nvPr>
            <p:ph type="body" idx="2"/>
          </p:nvPr>
        </p:nvSpPr>
        <p:spPr>
          <a:xfrm>
            <a:off x="5943600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75" name="Google Shape;75;p43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43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43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8" name="Google Shape;78;p43"/>
          <p:cNvSpPr txBox="1">
            <a:spLocks noGrp="1"/>
          </p:cNvSpPr>
          <p:nvPr>
            <p:ph type="body" idx="3"/>
          </p:nvPr>
        </p:nvSpPr>
        <p:spPr>
          <a:xfrm>
            <a:off x="3314548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79" name="Google Shape;79;p43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/Gray 1 Content + Bottom Photo">
  <p:cSld name="Red/Gray 1 Content + Bottom Photo">
    <p:bg>
      <p:bgPr>
        <a:solidFill>
          <a:srgbClr val="E7E7E5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44"/>
          <p:cNvSpPr>
            <a:spLocks noGrp="1"/>
          </p:cNvSpPr>
          <p:nvPr>
            <p:ph type="pic" idx="2"/>
          </p:nvPr>
        </p:nvSpPr>
        <p:spPr>
          <a:xfrm>
            <a:off x="152400" y="2592387"/>
            <a:ext cx="8839200" cy="244059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82" name="Google Shape;82;p44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2pPr>
            <a:lvl3pPr marL="1371600" lvl="2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>
                <a:solidFill>
                  <a:srgbClr val="6C6463"/>
                </a:solidFill>
              </a:defRPr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4pPr>
            <a:lvl5pPr marL="2286000" lvl="4" indent="-317500" algn="l"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44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44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44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6" name="Google Shape;86;p44"/>
          <p:cNvSpPr txBox="1">
            <a:spLocks noGrp="1"/>
          </p:cNvSpPr>
          <p:nvPr>
            <p:ph type="body" idx="3"/>
          </p:nvPr>
        </p:nvSpPr>
        <p:spPr>
          <a:xfrm rot="-5400000">
            <a:off x="7862313" y="3537008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44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7E5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4"/>
          <p:cNvSpPr txBox="1">
            <a:spLocks noGrp="1"/>
          </p:cNvSpPr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 sz="2400" b="0" i="0" u="none" strike="noStrike" cap="none">
                <a:solidFill>
                  <a:srgbClr val="BA0C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34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30200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14400" marR="0" lvl="1" indent="-330200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71600" marR="0" lvl="2" indent="-342900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2" name="Google Shape;12;p34"/>
          <p:cNvSpPr txBox="1">
            <a:spLocks noGrp="1"/>
          </p:cNvSpPr>
          <p:nvPr>
            <p:ph type="dt" idx="10"/>
          </p:nvPr>
        </p:nvSpPr>
        <p:spPr>
          <a:xfrm>
            <a:off x="1524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3" name="Google Shape;13;p34"/>
          <p:cNvSpPr txBox="1">
            <a:spLocks noGrp="1"/>
          </p:cNvSpPr>
          <p:nvPr>
            <p:ph type="ftr" idx="11"/>
          </p:nvPr>
        </p:nvSpPr>
        <p:spPr>
          <a:xfrm>
            <a:off x="3124200" y="4864207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4" name="Google Shape;14;p34"/>
          <p:cNvSpPr txBox="1">
            <a:spLocks noGrp="1"/>
          </p:cNvSpPr>
          <p:nvPr>
            <p:ph type="sldNum" idx="12"/>
          </p:nvPr>
        </p:nvSpPr>
        <p:spPr>
          <a:xfrm>
            <a:off x="68580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marR="0" lvl="0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" name="Google Shape;15;p34"/>
          <p:cNvSpPr/>
          <p:nvPr/>
        </p:nvSpPr>
        <p:spPr>
          <a:xfrm>
            <a:off x="0" y="0"/>
            <a:ext cx="9144000" cy="5189384"/>
          </a:xfrm>
          <a:prstGeom prst="frame">
            <a:avLst>
              <a:gd name="adj1" fmla="val 2963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70" r:id="rId21"/>
    <p:sldLayoutId id="2147483671" r:id="rId22"/>
    <p:sldLayoutId id="2147483672" r:id="rId23"/>
    <p:sldLayoutId id="2147483673" r:id="rId24"/>
    <p:sldLayoutId id="2147483674" r:id="rId25"/>
    <p:sldLayoutId id="2147483675" r:id="rId26"/>
    <p:sldLayoutId id="2147483676" r:id="rId27"/>
    <p:sldLayoutId id="2147483677" r:id="rId28"/>
    <p:sldLayoutId id="2147483678" r:id="rId29"/>
    <p:sldLayoutId id="2147483679" r:id="rId30"/>
    <p:sldLayoutId id="2147483680" r:id="rId31"/>
    <p:sldLayoutId id="2147483681" r:id="rId3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11"/>
          <p:cNvSpPr/>
          <p:nvPr/>
        </p:nvSpPr>
        <p:spPr>
          <a:xfrm>
            <a:off x="-38438" y="0"/>
            <a:ext cx="9144000" cy="5241337"/>
          </a:xfrm>
          <a:prstGeom prst="rect">
            <a:avLst/>
          </a:prstGeom>
          <a:solidFill>
            <a:srgbClr val="BA0C2F"/>
          </a:solidFill>
          <a:ln>
            <a:noFill/>
          </a:ln>
        </p:spPr>
        <p:txBody>
          <a:bodyPr spcFirstLastPara="1" wrap="square" lIns="68750" tIns="34375" rIns="68750" bIns="343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000000"/>
              </a:solidFill>
              <a:latin typeface="+mn-lt"/>
              <a:ea typeface="Gill Sans"/>
              <a:cs typeface="Gill Sans"/>
              <a:sym typeface="Gill Sans"/>
            </a:endParaRPr>
          </a:p>
        </p:txBody>
      </p:sp>
      <p:cxnSp>
        <p:nvCxnSpPr>
          <p:cNvPr id="349" name="Google Shape;349;p11"/>
          <p:cNvCxnSpPr/>
          <p:nvPr/>
        </p:nvCxnSpPr>
        <p:spPr>
          <a:xfrm>
            <a:off x="4572000" y="4620682"/>
            <a:ext cx="0" cy="456068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50" name="Google Shape;350;p11"/>
          <p:cNvSpPr/>
          <p:nvPr/>
        </p:nvSpPr>
        <p:spPr>
          <a:xfrm>
            <a:off x="1771652" y="1118569"/>
            <a:ext cx="6160768" cy="17922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750" tIns="34375" rIns="68750" bIns="34375" anchor="b" anchorCtr="0">
            <a:normAutofit lnSpcReduction="10000"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0" i="0" u="none" baseline="0">
                <a:solidFill>
                  <a:srgbClr val="FFFFFF"/>
                </a:solidFill>
                <a:latin typeface="+mn-lt"/>
                <a:ea typeface="Gill Sans"/>
                <a:cs typeface="Gill Sans"/>
                <a:sym typeface="Gill Sans"/>
              </a:rPr>
              <a:t>ОБУЧЕНИЕ УЧАСТНИКОВ ОЦЕНКИ НАЦИОНАЛЬНОЙ ЦЕПИ ПОСТАВОК (NSCA 2.0)</a:t>
            </a:r>
            <a:endParaRPr>
              <a:latin typeface="+mn-l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FFFF00"/>
              </a:solidFill>
              <a:latin typeface="+mn-lt"/>
              <a:ea typeface="Gill Sans"/>
              <a:cs typeface="Gill Sans"/>
              <a:sym typeface="Gill San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0" i="0" u="none" baseline="0">
                <a:solidFill>
                  <a:srgbClr val="FFFF00"/>
                </a:solidFill>
                <a:latin typeface="+mn-lt"/>
                <a:ea typeface="Gill Sans"/>
                <a:cs typeface="Gill Sans"/>
                <a:sym typeface="Gill Sans"/>
              </a:rPr>
              <a:t>День 4:  Шаблоны отчетности</a:t>
            </a:r>
            <a:endParaRPr sz="600">
              <a:solidFill>
                <a:srgbClr val="000000"/>
              </a:solidFill>
              <a:latin typeface="+mn-lt"/>
              <a:ea typeface="Gill Sans"/>
              <a:cs typeface="Gill Sans"/>
              <a:sym typeface="Gill Sans"/>
            </a:endParaRPr>
          </a:p>
        </p:txBody>
      </p:sp>
      <p:pic>
        <p:nvPicPr>
          <p:cNvPr id="351" name="Google Shape;351;p11" descr="C:\Users\Mariana Rodrigues\AppData\Local\Microsoft\Windows\INetCacheContent.Word\Horizontal_RGB_294_White.png"/>
          <p:cNvPicPr preferRelativeResize="0"/>
          <p:nvPr/>
        </p:nvPicPr>
        <p:blipFill rotWithShape="1">
          <a:blip r:embed="rId3">
            <a:alphaModFix/>
          </a:blip>
          <a:srcRect l="9335" t="13753" r="7622" b="12533"/>
          <a:stretch/>
        </p:blipFill>
        <p:spPr>
          <a:xfrm>
            <a:off x="3283407" y="4635084"/>
            <a:ext cx="1250156" cy="427264"/>
          </a:xfrm>
          <a:prstGeom prst="rect">
            <a:avLst/>
          </a:prstGeom>
          <a:noFill/>
          <a:ln>
            <a:noFill/>
          </a:ln>
        </p:spPr>
      </p:pic>
      <p:sp>
        <p:nvSpPr>
          <p:cNvPr id="352" name="Google Shape;352;p11"/>
          <p:cNvSpPr txBox="1"/>
          <p:nvPr/>
        </p:nvSpPr>
        <p:spPr>
          <a:xfrm>
            <a:off x="4610439" y="4612008"/>
            <a:ext cx="4434581" cy="4387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750" tIns="34375" rIns="68750" bIns="343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800" i="0" u="none" baseline="0">
                <a:solidFill>
                  <a:schemeClr val="lt1"/>
                </a:solidFill>
                <a:latin typeface="+mn-lt"/>
                <a:ea typeface="Gill Sans"/>
                <a:cs typeface="Gill Sans"/>
                <a:sym typeface="Gill Sans"/>
              </a:rPr>
              <a:t>Программа Агентства США по международному развитию (USAID) в отношении глобальной цепи поставок в сфере здравоохранения ― техническая помощь, </a:t>
            </a:r>
            <a:br>
              <a:rPr lang="en-US" sz="800" i="0" u="none" baseline="0">
                <a:solidFill>
                  <a:schemeClr val="lt1"/>
                </a:solidFill>
                <a:latin typeface="+mn-lt"/>
                <a:ea typeface="Gill Sans"/>
                <a:cs typeface="Gill Sans"/>
                <a:sym typeface="Gill Sans"/>
              </a:rPr>
            </a:br>
            <a:r>
              <a:rPr lang="ru-Ru" sz="800" i="0" u="none" baseline="0">
                <a:solidFill>
                  <a:schemeClr val="lt1"/>
                </a:solidFill>
                <a:latin typeface="+mn-lt"/>
                <a:ea typeface="Gill Sans"/>
                <a:cs typeface="Gill Sans"/>
                <a:sym typeface="Gill Sans"/>
              </a:rPr>
              <a:t>целевой заказ на оценку национальной цепи поставок </a:t>
            </a:r>
            <a:endParaRPr sz="900">
              <a:latin typeface="+mn-lt"/>
            </a:endParaRPr>
          </a:p>
        </p:txBody>
      </p:sp>
    </p:spTree>
  </p:cSld>
  <p:clrMapOvr>
    <a:masterClrMapping/>
  </p:clrMapOvr>
  <p:transition spd="slow">
    <p:push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20"/>
          <p:cNvSpPr txBox="1">
            <a:spLocks noGrp="1"/>
          </p:cNvSpPr>
          <p:nvPr>
            <p:ph type="title"/>
          </p:nvPr>
        </p:nvSpPr>
        <p:spPr>
          <a:xfrm>
            <a:off x="467029" y="26987"/>
            <a:ext cx="7772400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</a:pPr>
            <a:r>
              <a:rPr lang="ru-Ru" b="1" i="0" u="none" baseline="0">
                <a:latin typeface="+mn-lt"/>
              </a:rPr>
              <a:t>Таблица данных — Нецентральные КПЭ — Лепестковые диаграммы</a:t>
            </a:r>
            <a:endParaRPr>
              <a:latin typeface="+mn-lt"/>
            </a:endParaRPr>
          </a:p>
        </p:txBody>
      </p:sp>
      <p:sp>
        <p:nvSpPr>
          <p:cNvPr id="453" name="Google Shape;453;p20"/>
          <p:cNvSpPr txBox="1">
            <a:spLocks noGrp="1"/>
          </p:cNvSpPr>
          <p:nvPr>
            <p:ph type="dt" idx="10"/>
          </p:nvPr>
        </p:nvSpPr>
        <p:spPr>
          <a:xfrm>
            <a:off x="1524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0" i="0" u="none" baseline="0">
                <a:latin typeface="+mn-lt"/>
              </a:rPr>
              <a:t>28.10.2019</a:t>
            </a:r>
            <a:endParaRPr>
              <a:latin typeface="+mn-lt"/>
            </a:endParaRPr>
          </a:p>
        </p:txBody>
      </p:sp>
      <p:sp>
        <p:nvSpPr>
          <p:cNvPr id="454" name="Google Shape;454;p20"/>
          <p:cNvSpPr txBox="1">
            <a:spLocks noGrp="1"/>
          </p:cNvSpPr>
          <p:nvPr>
            <p:ph type="ftr" idx="11"/>
          </p:nvPr>
        </p:nvSpPr>
        <p:spPr>
          <a:xfrm>
            <a:off x="3124200" y="4864207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n-lt"/>
            </a:endParaRPr>
          </a:p>
        </p:txBody>
      </p:sp>
      <p:sp>
        <p:nvSpPr>
          <p:cNvPr id="455" name="Google Shape;455;p20"/>
          <p:cNvSpPr txBox="1">
            <a:spLocks noGrp="1"/>
          </p:cNvSpPr>
          <p:nvPr>
            <p:ph type="sldNum" idx="12"/>
          </p:nvPr>
        </p:nvSpPr>
        <p:spPr>
          <a:xfrm>
            <a:off x="68580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>
                <a:latin typeface="+mn-lt"/>
              </a:rPr>
              <a:t>10</a:t>
            </a:fld>
            <a:endParaRPr>
              <a:latin typeface="+mn-lt"/>
            </a:endParaRPr>
          </a:p>
        </p:txBody>
      </p:sp>
      <p:graphicFrame>
        <p:nvGraphicFramePr>
          <p:cNvPr id="456" name="Google Shape;456;p20"/>
          <p:cNvGraphicFramePr/>
          <p:nvPr>
            <p:extLst>
              <p:ext uri="{D42A27DB-BD31-4B8C-83A1-F6EECF244321}">
                <p14:modId xmlns:p14="http://schemas.microsoft.com/office/powerpoint/2010/main" val="1995493425"/>
              </p:ext>
            </p:extLst>
          </p:nvPr>
        </p:nvGraphicFramePr>
        <p:xfrm>
          <a:off x="942975" y="981075"/>
          <a:ext cx="7534579" cy="4367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21"/>
          <p:cNvSpPr txBox="1">
            <a:spLocks noGrp="1"/>
          </p:cNvSpPr>
          <p:nvPr>
            <p:ph type="title"/>
          </p:nvPr>
        </p:nvSpPr>
        <p:spPr>
          <a:xfrm>
            <a:off x="152400" y="130472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</a:pPr>
            <a:r>
              <a:rPr lang="ru-Ru" b="1" i="0" u="none" baseline="0">
                <a:latin typeface="+mn-lt"/>
              </a:rPr>
              <a:t>Таблица данных CMM</a:t>
            </a:r>
            <a:endParaRPr b="1">
              <a:latin typeface="+mn-lt"/>
            </a:endParaRPr>
          </a:p>
        </p:txBody>
      </p:sp>
      <p:sp>
        <p:nvSpPr>
          <p:cNvPr id="462" name="Google Shape;462;p21"/>
          <p:cNvSpPr txBox="1">
            <a:spLocks noGrp="1"/>
          </p:cNvSpPr>
          <p:nvPr>
            <p:ph type="dt" idx="10"/>
          </p:nvPr>
        </p:nvSpPr>
        <p:spPr>
          <a:xfrm>
            <a:off x="1524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0" i="0" u="none" baseline="0">
                <a:latin typeface="+mn-lt"/>
              </a:rPr>
              <a:t>28.10.2019</a:t>
            </a:r>
            <a:endParaRPr>
              <a:latin typeface="+mn-lt"/>
            </a:endParaRPr>
          </a:p>
        </p:txBody>
      </p:sp>
      <p:sp>
        <p:nvSpPr>
          <p:cNvPr id="463" name="Google Shape;463;p21"/>
          <p:cNvSpPr txBox="1">
            <a:spLocks noGrp="1"/>
          </p:cNvSpPr>
          <p:nvPr>
            <p:ph type="ftr" idx="11"/>
          </p:nvPr>
        </p:nvSpPr>
        <p:spPr>
          <a:xfrm>
            <a:off x="3124200" y="4864207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n-lt"/>
            </a:endParaRPr>
          </a:p>
        </p:txBody>
      </p:sp>
      <p:sp>
        <p:nvSpPr>
          <p:cNvPr id="464" name="Google Shape;464;p21"/>
          <p:cNvSpPr txBox="1">
            <a:spLocks noGrp="1"/>
          </p:cNvSpPr>
          <p:nvPr>
            <p:ph type="sldNum" idx="12"/>
          </p:nvPr>
        </p:nvSpPr>
        <p:spPr>
          <a:xfrm>
            <a:off x="68580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>
                <a:latin typeface="+mn-lt"/>
              </a:rPr>
              <a:t>11</a:t>
            </a:fld>
            <a:endParaRPr>
              <a:latin typeface="+mn-lt"/>
            </a:endParaRPr>
          </a:p>
        </p:txBody>
      </p:sp>
      <p:pic>
        <p:nvPicPr>
          <p:cNvPr id="465" name="Google Shape;465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" y="592137"/>
            <a:ext cx="5136711" cy="427207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6" name="Google Shape;466;p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45125" y="630237"/>
            <a:ext cx="4373418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22"/>
          <p:cNvSpPr txBox="1">
            <a:spLocks noGrp="1"/>
          </p:cNvSpPr>
          <p:nvPr>
            <p:ph type="title"/>
          </p:nvPr>
        </p:nvSpPr>
        <p:spPr>
          <a:xfrm>
            <a:off x="276528" y="178783"/>
            <a:ext cx="8715071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</a:pPr>
            <a:r>
              <a:rPr lang="ru-Ru" b="1" i="0" u="none" baseline="0">
                <a:latin typeface="+mn-lt"/>
              </a:rPr>
              <a:t>Таблица данных — CMM — Пузырьковая диаграмма</a:t>
            </a:r>
            <a:endParaRPr b="1">
              <a:latin typeface="+mn-lt"/>
            </a:endParaRPr>
          </a:p>
        </p:txBody>
      </p:sp>
      <p:sp>
        <p:nvSpPr>
          <p:cNvPr id="472" name="Google Shape;472;p22"/>
          <p:cNvSpPr txBox="1">
            <a:spLocks noGrp="1"/>
          </p:cNvSpPr>
          <p:nvPr>
            <p:ph type="dt" idx="10"/>
          </p:nvPr>
        </p:nvSpPr>
        <p:spPr>
          <a:xfrm>
            <a:off x="1524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0" i="0" u="none" baseline="0">
                <a:latin typeface="+mn-lt"/>
              </a:rPr>
              <a:t>28.10.2019</a:t>
            </a:r>
            <a:endParaRPr>
              <a:latin typeface="+mn-lt"/>
            </a:endParaRPr>
          </a:p>
        </p:txBody>
      </p:sp>
      <p:sp>
        <p:nvSpPr>
          <p:cNvPr id="473" name="Google Shape;473;p22"/>
          <p:cNvSpPr txBox="1">
            <a:spLocks noGrp="1"/>
          </p:cNvSpPr>
          <p:nvPr>
            <p:ph type="ftr" idx="11"/>
          </p:nvPr>
        </p:nvSpPr>
        <p:spPr>
          <a:xfrm>
            <a:off x="3124200" y="4864207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n-lt"/>
            </a:endParaRPr>
          </a:p>
        </p:txBody>
      </p:sp>
      <p:sp>
        <p:nvSpPr>
          <p:cNvPr id="474" name="Google Shape;474;p22"/>
          <p:cNvSpPr txBox="1">
            <a:spLocks noGrp="1"/>
          </p:cNvSpPr>
          <p:nvPr>
            <p:ph type="sldNum" idx="12"/>
          </p:nvPr>
        </p:nvSpPr>
        <p:spPr>
          <a:xfrm>
            <a:off x="68580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>
                <a:latin typeface="+mn-lt"/>
              </a:rPr>
              <a:t>12</a:t>
            </a:fld>
            <a:endParaRPr>
              <a:latin typeface="+mn-lt"/>
            </a:endParaRPr>
          </a:p>
        </p:txBody>
      </p:sp>
      <p:pic>
        <p:nvPicPr>
          <p:cNvPr id="475" name="Google Shape;475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7749" y="645656"/>
            <a:ext cx="7129463" cy="45311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23"/>
          <p:cNvSpPr txBox="1">
            <a:spLocks noGrp="1"/>
          </p:cNvSpPr>
          <p:nvPr>
            <p:ph type="title"/>
          </p:nvPr>
        </p:nvSpPr>
        <p:spPr>
          <a:xfrm>
            <a:off x="257479" y="206155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</a:pPr>
            <a:r>
              <a:rPr lang="ru-Ru" b="1" i="0" u="none" baseline="0">
                <a:latin typeface="+mn-lt"/>
              </a:rPr>
              <a:t>Таблицы данных и диаграммы</a:t>
            </a:r>
            <a:endParaRPr b="1">
              <a:latin typeface="+mn-lt"/>
            </a:endParaRPr>
          </a:p>
        </p:txBody>
      </p:sp>
      <p:sp>
        <p:nvSpPr>
          <p:cNvPr id="481" name="Google Shape;481;p23"/>
          <p:cNvSpPr txBox="1">
            <a:spLocks noGrp="1"/>
          </p:cNvSpPr>
          <p:nvPr>
            <p:ph type="dt" idx="10"/>
          </p:nvPr>
        </p:nvSpPr>
        <p:spPr>
          <a:xfrm>
            <a:off x="1524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0" i="0" u="none" baseline="0">
                <a:latin typeface="+mn-lt"/>
              </a:rPr>
              <a:t>28.10.2019</a:t>
            </a:r>
            <a:endParaRPr>
              <a:latin typeface="+mn-lt"/>
            </a:endParaRPr>
          </a:p>
        </p:txBody>
      </p:sp>
      <p:sp>
        <p:nvSpPr>
          <p:cNvPr id="482" name="Google Shape;482;p23"/>
          <p:cNvSpPr txBox="1">
            <a:spLocks noGrp="1"/>
          </p:cNvSpPr>
          <p:nvPr>
            <p:ph type="ftr" idx="11"/>
          </p:nvPr>
        </p:nvSpPr>
        <p:spPr>
          <a:xfrm>
            <a:off x="3124200" y="4864207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n-lt"/>
            </a:endParaRPr>
          </a:p>
        </p:txBody>
      </p:sp>
      <p:sp>
        <p:nvSpPr>
          <p:cNvPr id="483" name="Google Shape;483;p23"/>
          <p:cNvSpPr txBox="1">
            <a:spLocks noGrp="1"/>
          </p:cNvSpPr>
          <p:nvPr>
            <p:ph type="sldNum" idx="12"/>
          </p:nvPr>
        </p:nvSpPr>
        <p:spPr>
          <a:xfrm>
            <a:off x="68580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>
                <a:latin typeface="+mn-lt"/>
              </a:rPr>
              <a:t>13</a:t>
            </a:fld>
            <a:endParaRPr>
              <a:latin typeface="+mn-lt"/>
            </a:endParaRPr>
          </a:p>
        </p:txBody>
      </p:sp>
      <p:sp>
        <p:nvSpPr>
          <p:cNvPr id="484" name="Google Shape;484;p23"/>
          <p:cNvSpPr txBox="1">
            <a:spLocks noGrp="1"/>
          </p:cNvSpPr>
          <p:nvPr>
            <p:ph type="body" idx="1"/>
          </p:nvPr>
        </p:nvSpPr>
        <p:spPr>
          <a:xfrm>
            <a:off x="685800" y="667820"/>
            <a:ext cx="7772400" cy="4196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</a:pPr>
            <a:r>
              <a:rPr lang="ru-Ru" b="1" i="0" u="none" baseline="0">
                <a:latin typeface="+mn-lt"/>
              </a:rPr>
              <a:t>СММ</a:t>
            </a:r>
            <a:endParaRPr>
              <a:latin typeface="+mn-lt"/>
            </a:endParaRPr>
          </a:p>
          <a:p>
            <a:pPr marL="684213" lvl="1" indent="-230187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</a:pPr>
            <a:r>
              <a:rPr lang="ru-Ru" b="0" i="0" u="none" baseline="0">
                <a:latin typeface="+mn-lt"/>
              </a:rPr>
              <a:t>Сводные таблицы (результаты модуля по уровням)</a:t>
            </a:r>
            <a:endParaRPr>
              <a:latin typeface="+mn-lt"/>
            </a:endParaRPr>
          </a:p>
          <a:p>
            <a:pPr marL="684213" lvl="1" indent="-230187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</a:pPr>
            <a:r>
              <a:rPr lang="ru-Ru" b="0" i="0" u="none" baseline="0">
                <a:latin typeface="+mn-lt"/>
              </a:rPr>
              <a:t>Гистограммы (% «Базовый», «Средний», «Продвинутый», SOA, по модулю и уровню)</a:t>
            </a:r>
            <a:endParaRPr>
              <a:latin typeface="+mn-lt"/>
            </a:endParaRPr>
          </a:p>
          <a:p>
            <a:pPr marL="684213" lvl="1" indent="-230187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</a:pPr>
            <a:r>
              <a:rPr lang="ru-Ru" b="0" i="0" u="none" baseline="0">
                <a:latin typeface="+mn-lt"/>
              </a:rPr>
              <a:t>Описательные таблицы и диаграммы (% мест, предоставивших каждый ответ на описательные вопросы, по уровню)</a:t>
            </a:r>
            <a:endParaRPr>
              <a:latin typeface="+mn-lt"/>
            </a:endParaRPr>
          </a:p>
          <a:p>
            <a:pPr marL="230188" lvl="0" indent="-230188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</a:pPr>
            <a:r>
              <a:rPr lang="ru-Ru" b="1" i="0" u="none" baseline="0">
                <a:latin typeface="+mn-lt"/>
              </a:rPr>
              <a:t>КПЭ ― Центральный уровень</a:t>
            </a:r>
            <a:endParaRPr>
              <a:latin typeface="+mn-lt"/>
            </a:endParaRPr>
          </a:p>
          <a:p>
            <a:pPr marL="684213" lvl="1" indent="-230187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</a:pPr>
            <a:r>
              <a:rPr lang="ru-Ru" b="0" i="0" u="none" baseline="0">
                <a:latin typeface="+mn-lt"/>
              </a:rPr>
              <a:t>Таблицы для каждого КПЭ, только Центральный уровень</a:t>
            </a:r>
            <a:endParaRPr>
              <a:latin typeface="+mn-lt"/>
            </a:endParaRPr>
          </a:p>
          <a:p>
            <a:pPr marL="230188" lvl="0" indent="-230188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</a:pPr>
            <a:r>
              <a:rPr lang="ru-Ru" b="1" i="0" u="none" baseline="0">
                <a:latin typeface="+mn-lt"/>
              </a:rPr>
              <a:t>КПЭ ― Нецентральные уровни</a:t>
            </a:r>
            <a:endParaRPr>
              <a:latin typeface="+mn-lt"/>
            </a:endParaRPr>
          </a:p>
          <a:p>
            <a:pPr marL="684213" lvl="1" indent="-230187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</a:pPr>
            <a:r>
              <a:rPr lang="ru-Ru" b="0" i="0" u="none" baseline="0">
                <a:latin typeface="+mn-lt"/>
              </a:rPr>
              <a:t>Таблицы — Таблицы показателей КПЭ для большинства КПЭ, по уровню</a:t>
            </a:r>
            <a:endParaRPr>
              <a:latin typeface="+mn-lt"/>
            </a:endParaRPr>
          </a:p>
          <a:p>
            <a:pPr marL="684213" lvl="1" indent="-230187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</a:pPr>
            <a:r>
              <a:rPr lang="ru-Ru" b="0" i="0" u="none" baseline="0">
                <a:latin typeface="+mn-lt"/>
              </a:rPr>
              <a:t>Диаграммы — Линейные графики показателей для 7 ключевых КПЭ, по уровню (и за период времени для некоторых показателей запасов)</a:t>
            </a:r>
            <a:endParaRPr>
              <a:latin typeface="+mn-l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p24"/>
          <p:cNvSpPr txBox="1">
            <a:spLocks noGrp="1"/>
          </p:cNvSpPr>
          <p:nvPr>
            <p:ph type="title"/>
          </p:nvPr>
        </p:nvSpPr>
        <p:spPr>
          <a:xfrm>
            <a:off x="267004" y="221257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</a:pPr>
            <a:r>
              <a:rPr lang="ru-Ru" b="1" i="0" u="none" baseline="0">
                <a:latin typeface="+mn-lt"/>
              </a:rPr>
              <a:t>Шаблон презентации</a:t>
            </a:r>
            <a:endParaRPr b="1">
              <a:latin typeface="+mn-lt"/>
            </a:endParaRPr>
          </a:p>
        </p:txBody>
      </p:sp>
      <p:pic>
        <p:nvPicPr>
          <p:cNvPr id="490" name="Google Shape;490;p24" descr="1-NSCA Outbrief and Final Presentation Template-2018.pptx - Microsoft PowerPoint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 b="6229"/>
          <a:stretch/>
        </p:blipFill>
        <p:spPr>
          <a:xfrm>
            <a:off x="485097" y="682922"/>
            <a:ext cx="8316003" cy="4224838"/>
          </a:xfrm>
          <a:prstGeom prst="rect">
            <a:avLst/>
          </a:prstGeom>
          <a:noFill/>
          <a:ln>
            <a:noFill/>
          </a:ln>
        </p:spPr>
      </p:pic>
      <p:sp>
        <p:nvSpPr>
          <p:cNvPr id="491" name="Google Shape;491;p24"/>
          <p:cNvSpPr txBox="1">
            <a:spLocks noGrp="1"/>
          </p:cNvSpPr>
          <p:nvPr>
            <p:ph type="dt" idx="10"/>
          </p:nvPr>
        </p:nvSpPr>
        <p:spPr>
          <a:xfrm>
            <a:off x="1524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0" i="0" u="none" baseline="0">
                <a:latin typeface="+mn-lt"/>
              </a:rPr>
              <a:t>28.10.2019</a:t>
            </a:r>
            <a:endParaRPr>
              <a:latin typeface="+mn-lt"/>
            </a:endParaRPr>
          </a:p>
        </p:txBody>
      </p:sp>
      <p:sp>
        <p:nvSpPr>
          <p:cNvPr id="492" name="Google Shape;492;p24"/>
          <p:cNvSpPr txBox="1">
            <a:spLocks noGrp="1"/>
          </p:cNvSpPr>
          <p:nvPr>
            <p:ph type="ftr" idx="11"/>
          </p:nvPr>
        </p:nvSpPr>
        <p:spPr>
          <a:xfrm>
            <a:off x="3124200" y="4864207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n-lt"/>
            </a:endParaRPr>
          </a:p>
        </p:txBody>
      </p:sp>
      <p:sp>
        <p:nvSpPr>
          <p:cNvPr id="493" name="Google Shape;493;p24"/>
          <p:cNvSpPr txBox="1">
            <a:spLocks noGrp="1"/>
          </p:cNvSpPr>
          <p:nvPr>
            <p:ph type="sldNum" idx="12"/>
          </p:nvPr>
        </p:nvSpPr>
        <p:spPr>
          <a:xfrm>
            <a:off x="68580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>
                <a:latin typeface="+mn-lt"/>
              </a:rPr>
              <a:t>14</a:t>
            </a:fld>
            <a:endParaRPr>
              <a:latin typeface="+mn-l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25"/>
          <p:cNvSpPr txBox="1">
            <a:spLocks noGrp="1"/>
          </p:cNvSpPr>
          <p:nvPr>
            <p:ph type="title"/>
          </p:nvPr>
        </p:nvSpPr>
        <p:spPr>
          <a:xfrm>
            <a:off x="473527" y="184168"/>
            <a:ext cx="8327573" cy="815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400"/>
              <a:buFont typeface="Gill Sans"/>
              <a:buNone/>
            </a:pPr>
            <a:r>
              <a:rPr lang="ru-Ru" b="1" i="0" u="none" baseline="0">
                <a:solidFill>
                  <a:srgbClr val="C00000"/>
                </a:solidFill>
                <a:latin typeface="+mn-lt"/>
                <a:ea typeface="Gill Sans"/>
                <a:cs typeface="Gill Sans"/>
                <a:sym typeface="Gill Sans"/>
              </a:rPr>
              <a:t>Дифференцированное использование выходных данных NSCA — на примере инвестиций</a:t>
            </a:r>
            <a:endParaRPr b="1">
              <a:solidFill>
                <a:srgbClr val="C00000"/>
              </a:solidFill>
              <a:latin typeface="+mn-lt"/>
              <a:ea typeface="Gill Sans"/>
              <a:cs typeface="Gill Sans"/>
              <a:sym typeface="Gill Sans"/>
            </a:endParaRPr>
          </a:p>
        </p:txBody>
      </p:sp>
      <p:sp>
        <p:nvSpPr>
          <p:cNvPr id="500" name="Google Shape;500;p25"/>
          <p:cNvSpPr txBox="1">
            <a:spLocks noGrp="1"/>
          </p:cNvSpPr>
          <p:nvPr>
            <p:ph type="body" idx="1"/>
          </p:nvPr>
        </p:nvSpPr>
        <p:spPr>
          <a:xfrm>
            <a:off x="408214" y="1123950"/>
            <a:ext cx="8327573" cy="3752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lvl="0" indent="-230188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</a:pPr>
            <a:r>
              <a:rPr lang="ru-Ru" sz="1400" b="1" i="0" u="none" baseline="0">
                <a:latin typeface="+mn-lt"/>
                <a:ea typeface="Gill Sans"/>
                <a:cs typeface="Gill Sans"/>
                <a:sym typeface="Gill Sans"/>
              </a:rPr>
              <a:t>Политика/план действий ― </a:t>
            </a:r>
            <a:r>
              <a:rPr lang="ru-Ru" sz="1400" b="0" i="0" u="none" baseline="0">
                <a:latin typeface="+mn-lt"/>
                <a:ea typeface="Gill Sans"/>
                <a:cs typeface="Gill Sans"/>
                <a:sym typeface="Gill Sans"/>
              </a:rPr>
              <a:t>информирует министерство здравоохранения и руководство спонсоров о том, какие меры должны быть приняты и какие выгоды получит страна.</a:t>
            </a:r>
            <a:endParaRPr sz="1400">
              <a:latin typeface="+mn-lt"/>
            </a:endParaRPr>
          </a:p>
          <a:p>
            <a:pPr marL="230188" lvl="0" indent="-230188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</a:pPr>
            <a:r>
              <a:rPr lang="ru-Ru" sz="1400" b="1" i="0" u="none" baseline="0">
                <a:latin typeface="+mn-lt"/>
                <a:ea typeface="Gill Sans"/>
                <a:cs typeface="Gill Sans"/>
                <a:sym typeface="Gill Sans"/>
              </a:rPr>
              <a:t>Таблица данных </a:t>
            </a:r>
            <a:r>
              <a:rPr lang="ru-Ru" sz="1400" b="0" i="0" u="none" baseline="0">
                <a:latin typeface="+mn-lt"/>
                <a:ea typeface="Gill Sans"/>
                <a:cs typeface="Gill Sans"/>
                <a:sym typeface="Gill Sans"/>
              </a:rPr>
              <a:t>― представляет в сжатом виде общую слабость, описывает текущую ситуацию и обеспечивает мониторинг влияния инвестиций. Поддерживает политику/план действий, обеспечивая верное направление для принятия мер.</a:t>
            </a:r>
            <a:endParaRPr sz="1400">
              <a:latin typeface="+mn-lt"/>
            </a:endParaRPr>
          </a:p>
          <a:p>
            <a:pPr marL="230188" lvl="0" indent="-230188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</a:pPr>
            <a:r>
              <a:rPr lang="ru-Ru" sz="1400" b="1" i="0" u="none" baseline="0">
                <a:latin typeface="+mn-lt"/>
                <a:ea typeface="Gill Sans"/>
                <a:cs typeface="Gill Sans"/>
                <a:sym typeface="Gill Sans"/>
              </a:rPr>
              <a:t>Полный технический отчет </a:t>
            </a:r>
            <a:r>
              <a:rPr lang="ru-Ru" sz="1400" b="0" i="0" u="none" baseline="0">
                <a:latin typeface="+mn-lt"/>
                <a:ea typeface="Gill Sans"/>
                <a:cs typeface="Gill Sans"/>
                <a:sym typeface="Gill Sans"/>
              </a:rPr>
              <a:t>дает техническому персоналу и руководству центров медицинского обслуживания (CMS) подробное описание слабых и сильных сторон системы как в плане эффективности, так и в плане возможностей. Поддерживает определение приоритетов для инвестиций.</a:t>
            </a:r>
            <a:endParaRPr sz="1400">
              <a:latin typeface="+mn-lt"/>
            </a:endParaRPr>
          </a:p>
          <a:p>
            <a:pPr marL="230188" lvl="0" indent="-230188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</a:pPr>
            <a:r>
              <a:rPr lang="ru-Ru" sz="1400" b="1" i="0" u="none" baseline="0">
                <a:latin typeface="+mn-lt"/>
                <a:ea typeface="Gill Sans"/>
                <a:cs typeface="Gill Sans"/>
                <a:sym typeface="Gill Sans"/>
              </a:rPr>
              <a:t>Аналитические таблицы </a:t>
            </a:r>
            <a:r>
              <a:rPr lang="ru-Ru" sz="1400" b="0" i="0" u="none" baseline="0">
                <a:latin typeface="+mn-lt"/>
                <a:ea typeface="Gill Sans"/>
                <a:cs typeface="Gill Sans"/>
                <a:sym typeface="Gill Sans"/>
              </a:rPr>
              <a:t>― дают возможность подробного анализа для определения конкретных слабых мест и пробелов с точки зрения технической составляющей, уровня цепи поставок и географических особенностей с целью оптимального направления инвестиций. </a:t>
            </a:r>
            <a:endParaRPr sz="1400">
              <a:latin typeface="+mn-lt"/>
            </a:endParaRPr>
          </a:p>
          <a:p>
            <a:pPr marL="684213" lvl="1" indent="-230187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</a:pPr>
            <a:r>
              <a:rPr lang="ru-Ru" sz="1400" b="0" i="0" u="none" baseline="0">
                <a:latin typeface="+mn-lt"/>
                <a:ea typeface="Gill Sans"/>
                <a:cs typeface="Gill Sans"/>
                <a:sym typeface="Gill Sans"/>
              </a:rPr>
              <a:t>Например, на каких уровнях цепи поставок задерживается информация? Какие регионы наиболее остро нуждаются в совершенствовании инфраструктуры? Какие конкретно существуют пробелы в прогнозировании и планировании поставок?</a:t>
            </a:r>
            <a:endParaRPr sz="1400">
              <a:latin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12"/>
          <p:cNvSpPr txBox="1">
            <a:spLocks noGrp="1"/>
          </p:cNvSpPr>
          <p:nvPr>
            <p:ph type="title"/>
          </p:nvPr>
        </p:nvSpPr>
        <p:spPr>
          <a:xfrm>
            <a:off x="628650" y="142856"/>
            <a:ext cx="7772400" cy="533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070"/>
              <a:buFont typeface="Gill Sans"/>
              <a:buNone/>
            </a:pPr>
            <a:r>
              <a:rPr lang="ru-Ru" b="1" i="0" u="none" baseline="0">
                <a:solidFill>
                  <a:srgbClr val="C00000"/>
                </a:solidFill>
                <a:latin typeface="+mn-lt"/>
                <a:ea typeface="Gill Sans"/>
                <a:cs typeface="Gill Sans"/>
                <a:sym typeface="Gill Sans"/>
              </a:rPr>
              <a:t>Детали отчетности</a:t>
            </a:r>
            <a:endParaRPr b="1">
              <a:solidFill>
                <a:srgbClr val="C00000"/>
              </a:solidFill>
              <a:latin typeface="+mn-lt"/>
              <a:ea typeface="Gill Sans"/>
              <a:cs typeface="Gill Sans"/>
              <a:sym typeface="Gill Sans"/>
            </a:endParaRPr>
          </a:p>
        </p:txBody>
      </p:sp>
      <p:sp>
        <p:nvSpPr>
          <p:cNvPr id="359" name="Google Shape;359;p12"/>
          <p:cNvSpPr txBox="1">
            <a:spLocks noGrp="1"/>
          </p:cNvSpPr>
          <p:nvPr>
            <p:ph type="body" idx="1"/>
          </p:nvPr>
        </p:nvSpPr>
        <p:spPr>
          <a:xfrm>
            <a:off x="203734" y="857250"/>
            <a:ext cx="8107471" cy="4224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57557" lvl="1" indent="-213711" algn="l" rtl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187"/>
              <a:buFont typeface="Gill Sans"/>
              <a:buChar char="–"/>
            </a:pPr>
            <a:r>
              <a:rPr lang="ru-Ru" sz="1800" b="1" i="0" u="none" baseline="0">
                <a:solidFill>
                  <a:srgbClr val="C00000"/>
                </a:solidFill>
                <a:latin typeface="+mn-lt"/>
                <a:ea typeface="Gill Sans"/>
                <a:cs typeface="Gill Sans"/>
                <a:sym typeface="Gill Sans"/>
              </a:rPr>
              <a:t>Задачи обучения</a:t>
            </a:r>
            <a:endParaRPr sz="1800">
              <a:solidFill>
                <a:srgbClr val="C00000"/>
              </a:solidFill>
              <a:latin typeface="+mn-lt"/>
              <a:ea typeface="Gill Sans"/>
              <a:cs typeface="Gill Sans"/>
              <a:sym typeface="Gill Sans"/>
            </a:endParaRPr>
          </a:p>
          <a:p>
            <a:pPr marL="687707" lvl="1" indent="-343860" algn="l" rtl="0">
              <a:spcBef>
                <a:spcPts val="437"/>
              </a:spcBef>
              <a:spcAft>
                <a:spcPts val="0"/>
              </a:spcAft>
              <a:buClr>
                <a:srgbClr val="6C6463"/>
              </a:buClr>
              <a:buSzPts val="2187"/>
              <a:buFont typeface="Noto Sans Symbols"/>
              <a:buChar char="✔"/>
            </a:pPr>
            <a:r>
              <a:rPr lang="ru-Ru" sz="1800" b="0" i="0" u="none" baseline="0">
                <a:latin typeface="+mn-lt"/>
                <a:ea typeface="Gill Sans"/>
                <a:cs typeface="Gill Sans"/>
                <a:sym typeface="Gill Sans"/>
              </a:rPr>
              <a:t>Понять шаблоны отчетности, которые входят в набор инструментов, и что включает в себя каждый из них.</a:t>
            </a:r>
            <a:endParaRPr sz="1800">
              <a:latin typeface="+mn-lt"/>
            </a:endParaRPr>
          </a:p>
          <a:p>
            <a:pPr marL="687707" lvl="1" indent="-343860" algn="l" rtl="0">
              <a:spcBef>
                <a:spcPts val="437"/>
              </a:spcBef>
              <a:spcAft>
                <a:spcPts val="0"/>
              </a:spcAft>
              <a:buClr>
                <a:srgbClr val="6C6463"/>
              </a:buClr>
              <a:buSzPts val="2187"/>
              <a:buFont typeface="Noto Sans Symbols"/>
              <a:buChar char="✔"/>
            </a:pPr>
            <a:r>
              <a:rPr lang="ru-Ru" sz="1800" b="0" i="0" u="none" baseline="0">
                <a:latin typeface="+mn-lt"/>
                <a:ea typeface="Gill Sans"/>
                <a:cs typeface="Gill Sans"/>
                <a:sym typeface="Gill Sans"/>
              </a:rPr>
              <a:t>Кратко обсудить, как данные шаблоны могут использоваться в разных целях.</a:t>
            </a:r>
            <a:endParaRPr sz="1800">
              <a:latin typeface="+mn-lt"/>
              <a:ea typeface="Gill Sans"/>
              <a:cs typeface="Gill Sans"/>
              <a:sym typeface="Gill Sans"/>
            </a:endParaRPr>
          </a:p>
          <a:p>
            <a:pPr marL="687707" lvl="1" indent="-204985" algn="l" rtl="0">
              <a:spcBef>
                <a:spcPts val="437"/>
              </a:spcBef>
              <a:spcAft>
                <a:spcPts val="0"/>
              </a:spcAft>
              <a:buClr>
                <a:srgbClr val="6C6463"/>
              </a:buClr>
              <a:buSzPts val="2187"/>
              <a:buFont typeface="Noto Sans Symbols"/>
              <a:buNone/>
            </a:pPr>
            <a:endParaRPr sz="1800" b="1">
              <a:solidFill>
                <a:srgbClr val="C00000"/>
              </a:solidFill>
              <a:latin typeface="+mn-lt"/>
              <a:ea typeface="Gill Sans"/>
              <a:cs typeface="Gill Sans"/>
              <a:sym typeface="Gill Sans"/>
            </a:endParaRPr>
          </a:p>
          <a:p>
            <a:pPr marL="557557" lvl="1" indent="-213711" algn="l" rtl="0">
              <a:spcBef>
                <a:spcPts val="437"/>
              </a:spcBef>
              <a:spcAft>
                <a:spcPts val="0"/>
              </a:spcAft>
              <a:buClr>
                <a:srgbClr val="C00000"/>
              </a:buClr>
              <a:buSzPts val="2187"/>
              <a:buFont typeface="Gill Sans"/>
              <a:buChar char="–"/>
            </a:pPr>
            <a:r>
              <a:rPr lang="ru-Ru" sz="1800" b="1" i="0" u="none" baseline="0">
                <a:solidFill>
                  <a:srgbClr val="C00000"/>
                </a:solidFill>
                <a:latin typeface="+mn-lt"/>
                <a:ea typeface="Gill Sans"/>
                <a:cs typeface="Gill Sans"/>
                <a:sym typeface="Gill Sans"/>
              </a:rPr>
              <a:t>Краткая информация</a:t>
            </a:r>
            <a:endParaRPr sz="1800">
              <a:latin typeface="+mn-lt"/>
            </a:endParaRPr>
          </a:p>
          <a:p>
            <a:pPr marL="601742" lvl="1" indent="-257895" algn="l" rtl="0">
              <a:spcBef>
                <a:spcPts val="437"/>
              </a:spcBef>
              <a:spcAft>
                <a:spcPts val="0"/>
              </a:spcAft>
              <a:buClr>
                <a:srgbClr val="6C6463"/>
              </a:buClr>
              <a:buSzPts val="2187"/>
              <a:buFont typeface="Noto Sans Symbols"/>
              <a:buChar char="✔"/>
            </a:pPr>
            <a:r>
              <a:rPr lang="ru-Ru" sz="1800" b="0" i="0" u="none" baseline="0">
                <a:latin typeface="+mn-lt"/>
                <a:ea typeface="Gill Sans"/>
                <a:cs typeface="Gill Sans"/>
                <a:sym typeface="Gill Sans"/>
              </a:rPr>
              <a:t>Обзор шаблонов</a:t>
            </a:r>
            <a:endParaRPr sz="1800">
              <a:latin typeface="+mn-lt"/>
            </a:endParaRPr>
          </a:p>
          <a:p>
            <a:pPr marL="601742" lvl="1" indent="-257895" algn="l" rtl="0">
              <a:spcBef>
                <a:spcPts val="437"/>
              </a:spcBef>
              <a:spcAft>
                <a:spcPts val="0"/>
              </a:spcAft>
              <a:buClr>
                <a:srgbClr val="6C6463"/>
              </a:buClr>
              <a:buSzPts val="2187"/>
              <a:buFont typeface="Noto Sans Symbols"/>
              <a:buChar char="✔"/>
            </a:pPr>
            <a:r>
              <a:rPr lang="ru-Ru" sz="1800" b="0" i="0" u="none" baseline="0">
                <a:latin typeface="+mn-lt"/>
                <a:ea typeface="Gill Sans"/>
                <a:cs typeface="Gill Sans"/>
                <a:sym typeface="Gill Sans"/>
              </a:rPr>
              <a:t>Рассмотрение каждого шаблона («Отчет», «План действий», «Таблица данных»)</a:t>
            </a:r>
            <a:endParaRPr sz="1800">
              <a:latin typeface="+mn-lt"/>
            </a:endParaRPr>
          </a:p>
          <a:p>
            <a:pPr marL="601742" lvl="1" indent="-257895" algn="l" rtl="0">
              <a:spcBef>
                <a:spcPts val="437"/>
              </a:spcBef>
              <a:spcAft>
                <a:spcPts val="0"/>
              </a:spcAft>
              <a:buClr>
                <a:srgbClr val="6C6463"/>
              </a:buClr>
              <a:buSzPts val="2187"/>
              <a:buFont typeface="Noto Sans Symbols"/>
              <a:buChar char="✔"/>
            </a:pPr>
            <a:r>
              <a:rPr lang="ru-Ru" sz="1800" b="0" i="0" u="none" baseline="0">
                <a:latin typeface="+mn-lt"/>
                <a:ea typeface="Gill Sans"/>
                <a:cs typeface="Gill Sans"/>
                <a:sym typeface="Gill Sans"/>
              </a:rPr>
              <a:t>Использование различных шаблонов на примере инвестиций</a:t>
            </a:r>
            <a:endParaRPr sz="1800">
              <a:solidFill>
                <a:srgbClr val="000000"/>
              </a:solidFill>
              <a:latin typeface="+mn-lt"/>
              <a:ea typeface="Gill Sans"/>
              <a:cs typeface="Gill Sans"/>
              <a:sym typeface="Gill Sans"/>
            </a:endParaRPr>
          </a:p>
        </p:txBody>
      </p:sp>
      <p:sp>
        <p:nvSpPr>
          <p:cNvPr id="360" name="Google Shape;360;p12"/>
          <p:cNvSpPr txBox="1">
            <a:spLocks noGrp="1"/>
          </p:cNvSpPr>
          <p:nvPr>
            <p:ph type="dt" idx="10"/>
          </p:nvPr>
        </p:nvSpPr>
        <p:spPr>
          <a:xfrm>
            <a:off x="152400" y="4872642"/>
            <a:ext cx="2133600" cy="169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00" b="0" i="0" u="none" baseline="0">
                <a:solidFill>
                  <a:srgbClr val="635C5B"/>
                </a:solidFill>
                <a:latin typeface="+mn-lt"/>
                <a:ea typeface="Gill Sans"/>
                <a:cs typeface="Gill Sans"/>
                <a:sym typeface="Gill Sans"/>
              </a:rPr>
              <a:t>28.10.2019</a:t>
            </a:r>
            <a:endParaRPr sz="500" b="0" i="0">
              <a:solidFill>
                <a:srgbClr val="635C5B"/>
              </a:solidFill>
              <a:latin typeface="+mn-lt"/>
              <a:ea typeface="Gill Sans"/>
              <a:cs typeface="Gill Sans"/>
              <a:sym typeface="Gill Sans"/>
            </a:endParaRPr>
          </a:p>
        </p:txBody>
      </p:sp>
      <p:sp>
        <p:nvSpPr>
          <p:cNvPr id="361" name="Google Shape;361;p12"/>
          <p:cNvSpPr txBox="1">
            <a:spLocks noGrp="1"/>
          </p:cNvSpPr>
          <p:nvPr>
            <p:ph type="sldNum" idx="12"/>
          </p:nvPr>
        </p:nvSpPr>
        <p:spPr>
          <a:xfrm>
            <a:off x="6858000" y="4872642"/>
            <a:ext cx="2133600" cy="169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sz="500" b="0" i="0">
                <a:solidFill>
                  <a:srgbClr val="635C5B"/>
                </a:solidFill>
                <a:latin typeface="+mn-lt"/>
                <a:ea typeface="Gill Sans"/>
                <a:cs typeface="Gill Sans"/>
                <a:sym typeface="Gill Sans"/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 sz="500" b="0" i="0">
              <a:solidFill>
                <a:srgbClr val="635C5B"/>
              </a:solidFill>
              <a:latin typeface="+mn-lt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13"/>
          <p:cNvSpPr txBox="1">
            <a:spLocks noGrp="1"/>
          </p:cNvSpPr>
          <p:nvPr>
            <p:ph type="title"/>
          </p:nvPr>
        </p:nvSpPr>
        <p:spPr>
          <a:xfrm>
            <a:off x="595804" y="170813"/>
            <a:ext cx="7886700" cy="477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430"/>
              <a:buFont typeface="Gill Sans"/>
              <a:buNone/>
            </a:pPr>
            <a:r>
              <a:rPr lang="ru-Ru" sz="2430" b="1" i="0" u="none" baseline="0">
                <a:solidFill>
                  <a:srgbClr val="C00000"/>
                </a:solidFill>
                <a:latin typeface="+mj-lt"/>
                <a:ea typeface="Gill Sans"/>
                <a:cs typeface="Gill Sans"/>
                <a:sym typeface="Gill Sans"/>
              </a:rPr>
              <a:t>NSCA 2.0 — информация для партнеров</a:t>
            </a:r>
            <a:endParaRPr sz="2430" b="1">
              <a:solidFill>
                <a:srgbClr val="C00000"/>
              </a:solidFill>
              <a:latin typeface="+mj-lt"/>
              <a:ea typeface="Gill Sans"/>
              <a:cs typeface="Gill Sans"/>
              <a:sym typeface="Gill Sans"/>
            </a:endParaRPr>
          </a:p>
        </p:txBody>
      </p:sp>
      <p:grpSp>
        <p:nvGrpSpPr>
          <p:cNvPr id="368" name="Google Shape;368;p13"/>
          <p:cNvGrpSpPr/>
          <p:nvPr/>
        </p:nvGrpSpPr>
        <p:grpSpPr>
          <a:xfrm>
            <a:off x="517801" y="733026"/>
            <a:ext cx="7928424" cy="4147820"/>
            <a:chOff x="357188" y="1371600"/>
            <a:chExt cx="8529638" cy="5486400"/>
          </a:xfrm>
        </p:grpSpPr>
        <p:sp>
          <p:nvSpPr>
            <p:cNvPr id="369" name="Google Shape;369;p13"/>
            <p:cNvSpPr/>
            <p:nvPr/>
          </p:nvSpPr>
          <p:spPr>
            <a:xfrm>
              <a:off x="357188" y="1371600"/>
              <a:ext cx="8529638" cy="5486400"/>
            </a:xfrm>
            <a:prstGeom prst="roundRect">
              <a:avLst>
                <a:gd name="adj" fmla="val 11459"/>
              </a:avLst>
            </a:prstGeom>
            <a:gradFill>
              <a:gsLst>
                <a:gs pos="0">
                  <a:srgbClr val="AEB4D2"/>
                </a:gs>
                <a:gs pos="35000">
                  <a:srgbClr val="C7CADF"/>
                </a:gs>
                <a:gs pos="100000">
                  <a:srgbClr val="E9E9F3"/>
                </a:gs>
              </a:gsLst>
              <a:lin ang="16200000" scaled="0"/>
            </a:gradFill>
            <a:ln w="9525" cap="flat" cmpd="sng">
              <a:solidFill>
                <a:srgbClr val="002C6B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  <p:txBody>
            <a:bodyPr spcFirstLastPara="1" wrap="square" lIns="91425" tIns="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800" b="1" i="0" u="none" baseline="0">
                  <a:solidFill>
                    <a:schemeClr val="dk1"/>
                  </a:solidFill>
                  <a:latin typeface="+mj-lt"/>
                  <a:ea typeface="Gill Sans"/>
                  <a:cs typeface="Gill Sans"/>
                  <a:sym typeface="Gill Sans"/>
                </a:rPr>
                <a:t>NSCA 2.0</a:t>
              </a:r>
              <a:endParaRPr>
                <a:latin typeface="+mj-lt"/>
              </a:endParaRPr>
            </a:p>
          </p:txBody>
        </p:sp>
        <p:grpSp>
          <p:nvGrpSpPr>
            <p:cNvPr id="370" name="Google Shape;370;p13"/>
            <p:cNvGrpSpPr/>
            <p:nvPr/>
          </p:nvGrpSpPr>
          <p:grpSpPr>
            <a:xfrm>
              <a:off x="687697" y="1999887"/>
              <a:ext cx="7768606" cy="4700586"/>
              <a:chOff x="688645" y="1928815"/>
              <a:chExt cx="7768606" cy="4700586"/>
            </a:xfrm>
          </p:grpSpPr>
          <p:sp>
            <p:nvSpPr>
              <p:cNvPr id="371" name="Google Shape;371;p13"/>
              <p:cNvSpPr/>
              <p:nvPr/>
            </p:nvSpPr>
            <p:spPr>
              <a:xfrm>
                <a:off x="688645" y="1928815"/>
                <a:ext cx="2466826" cy="4700586"/>
              </a:xfrm>
              <a:custGeom>
                <a:avLst/>
                <a:gdLst/>
                <a:ahLst/>
                <a:cxnLst/>
                <a:rect l="l" t="t" r="r" b="b"/>
                <a:pathLst>
                  <a:path w="2466826" h="4943475" extrusionOk="0">
                    <a:moveTo>
                      <a:pt x="0" y="246683"/>
                    </a:moveTo>
                    <a:cubicBezTo>
                      <a:pt x="0" y="110444"/>
                      <a:pt x="110444" y="0"/>
                      <a:pt x="246683" y="0"/>
                    </a:cubicBezTo>
                    <a:lnTo>
                      <a:pt x="2220143" y="0"/>
                    </a:lnTo>
                    <a:cubicBezTo>
                      <a:pt x="2356382" y="0"/>
                      <a:pt x="2466826" y="110444"/>
                      <a:pt x="2466826" y="246683"/>
                    </a:cubicBezTo>
                    <a:lnTo>
                      <a:pt x="2466826" y="4696792"/>
                    </a:lnTo>
                    <a:cubicBezTo>
                      <a:pt x="2466826" y="4833031"/>
                      <a:pt x="2356382" y="4943475"/>
                      <a:pt x="2220143" y="4943475"/>
                    </a:cubicBezTo>
                    <a:lnTo>
                      <a:pt x="246683" y="4943475"/>
                    </a:lnTo>
                    <a:cubicBezTo>
                      <a:pt x="110444" y="4943475"/>
                      <a:pt x="0" y="4833031"/>
                      <a:pt x="0" y="4696792"/>
                    </a:cubicBezTo>
                    <a:lnTo>
                      <a:pt x="0" y="246683"/>
                    </a:lnTo>
                    <a:close/>
                  </a:path>
                </a:pathLst>
              </a:custGeom>
              <a:solidFill>
                <a:srgbClr val="CACCD3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76200" tIns="76200" rIns="76200" bIns="3536625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-Ru" sz="1200" b="1" i="0" u="none" baseline="0">
                    <a:solidFill>
                      <a:schemeClr val="dk1"/>
                    </a:solidFill>
                    <a:latin typeface="+mj-lt"/>
                    <a:ea typeface="Gill Sans"/>
                    <a:cs typeface="Gill Sans"/>
                    <a:sym typeface="Gill Sans"/>
                  </a:rPr>
                  <a:t>Руководство по реализации</a:t>
                </a:r>
                <a:br>
                  <a:rPr lang="ru-Ru" sz="1200" b="1">
                    <a:solidFill>
                      <a:schemeClr val="dk1"/>
                    </a:solidFill>
                    <a:latin typeface="+mj-lt"/>
                    <a:ea typeface="Gill Sans"/>
                    <a:cs typeface="Gill Sans"/>
                    <a:sym typeface="Gill Sans"/>
                  </a:rPr>
                </a:br>
                <a:endParaRPr sz="1200" b="1">
                  <a:solidFill>
                    <a:schemeClr val="dk1"/>
                  </a:solidFill>
                  <a:latin typeface="+mj-lt"/>
                  <a:ea typeface="Gill Sans"/>
                  <a:cs typeface="Gill Sans"/>
                  <a:sym typeface="Gill Sans"/>
                </a:endParaRPr>
              </a:p>
            </p:txBody>
          </p:sp>
          <p:sp>
            <p:nvSpPr>
              <p:cNvPr id="372" name="Google Shape;372;p13"/>
              <p:cNvSpPr/>
              <p:nvPr/>
            </p:nvSpPr>
            <p:spPr>
              <a:xfrm>
                <a:off x="3338586" y="1928815"/>
                <a:ext cx="2466826" cy="4700586"/>
              </a:xfrm>
              <a:custGeom>
                <a:avLst/>
                <a:gdLst/>
                <a:ahLst/>
                <a:cxnLst/>
                <a:rect l="l" t="t" r="r" b="b"/>
                <a:pathLst>
                  <a:path w="2466826" h="4943475" extrusionOk="0">
                    <a:moveTo>
                      <a:pt x="0" y="246683"/>
                    </a:moveTo>
                    <a:cubicBezTo>
                      <a:pt x="0" y="110444"/>
                      <a:pt x="110444" y="0"/>
                      <a:pt x="246683" y="0"/>
                    </a:cubicBezTo>
                    <a:lnTo>
                      <a:pt x="2220143" y="0"/>
                    </a:lnTo>
                    <a:cubicBezTo>
                      <a:pt x="2356382" y="0"/>
                      <a:pt x="2466826" y="110444"/>
                      <a:pt x="2466826" y="246683"/>
                    </a:cubicBezTo>
                    <a:lnTo>
                      <a:pt x="2466826" y="4696792"/>
                    </a:lnTo>
                    <a:cubicBezTo>
                      <a:pt x="2466826" y="4833031"/>
                      <a:pt x="2356382" y="4943475"/>
                      <a:pt x="2220143" y="4943475"/>
                    </a:cubicBezTo>
                    <a:lnTo>
                      <a:pt x="246683" y="4943475"/>
                    </a:lnTo>
                    <a:cubicBezTo>
                      <a:pt x="110444" y="4943475"/>
                      <a:pt x="0" y="4833031"/>
                      <a:pt x="0" y="4696792"/>
                    </a:cubicBezTo>
                    <a:lnTo>
                      <a:pt x="0" y="246683"/>
                    </a:lnTo>
                    <a:close/>
                  </a:path>
                </a:pathLst>
              </a:custGeom>
              <a:solidFill>
                <a:srgbClr val="CACCD3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76200" tIns="76200" rIns="76200" bIns="3536625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-Ru" sz="1200" b="1" i="0" u="none" baseline="0">
                    <a:solidFill>
                      <a:schemeClr val="dk1"/>
                    </a:solidFill>
                    <a:latin typeface="+mj-lt"/>
                    <a:ea typeface="Gill Sans"/>
                    <a:cs typeface="Gill Sans"/>
                    <a:sym typeface="Gill Sans"/>
                  </a:rPr>
                  <a:t>Набор инструментов</a:t>
                </a:r>
                <a:endParaRPr sz="1100">
                  <a:latin typeface="+mj-lt"/>
                </a:endParaRPr>
              </a:p>
            </p:txBody>
          </p:sp>
          <p:sp>
            <p:nvSpPr>
              <p:cNvPr id="373" name="Google Shape;373;p13"/>
              <p:cNvSpPr/>
              <p:nvPr/>
            </p:nvSpPr>
            <p:spPr>
              <a:xfrm>
                <a:off x="5990425" y="1928815"/>
                <a:ext cx="2466826" cy="4700586"/>
              </a:xfrm>
              <a:custGeom>
                <a:avLst/>
                <a:gdLst/>
                <a:ahLst/>
                <a:cxnLst/>
                <a:rect l="l" t="t" r="r" b="b"/>
                <a:pathLst>
                  <a:path w="2466826" h="4943475" extrusionOk="0">
                    <a:moveTo>
                      <a:pt x="0" y="246683"/>
                    </a:moveTo>
                    <a:cubicBezTo>
                      <a:pt x="0" y="110444"/>
                      <a:pt x="110444" y="0"/>
                      <a:pt x="246683" y="0"/>
                    </a:cubicBezTo>
                    <a:lnTo>
                      <a:pt x="2220143" y="0"/>
                    </a:lnTo>
                    <a:cubicBezTo>
                      <a:pt x="2356382" y="0"/>
                      <a:pt x="2466826" y="110444"/>
                      <a:pt x="2466826" y="246683"/>
                    </a:cubicBezTo>
                    <a:lnTo>
                      <a:pt x="2466826" y="4696792"/>
                    </a:lnTo>
                    <a:cubicBezTo>
                      <a:pt x="2466826" y="4833031"/>
                      <a:pt x="2356382" y="4943475"/>
                      <a:pt x="2220143" y="4943475"/>
                    </a:cubicBezTo>
                    <a:lnTo>
                      <a:pt x="246683" y="4943475"/>
                    </a:lnTo>
                    <a:cubicBezTo>
                      <a:pt x="110444" y="4943475"/>
                      <a:pt x="0" y="4833031"/>
                      <a:pt x="0" y="4696792"/>
                    </a:cubicBezTo>
                    <a:lnTo>
                      <a:pt x="0" y="246683"/>
                    </a:lnTo>
                    <a:close/>
                  </a:path>
                </a:pathLst>
              </a:custGeom>
              <a:solidFill>
                <a:srgbClr val="CACCD3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76200" tIns="76200" rIns="76200" bIns="3536625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-Ru" sz="1200" b="1" i="0" u="none" baseline="0">
                    <a:solidFill>
                      <a:schemeClr val="dk1"/>
                    </a:solidFill>
                    <a:latin typeface="+mj-lt"/>
                    <a:ea typeface="Gill Sans"/>
                    <a:cs typeface="Gill Sans"/>
                    <a:sym typeface="Gill Sans"/>
                  </a:rPr>
                  <a:t>Инструмент</a:t>
                </a:r>
                <a:endParaRPr sz="1100">
                  <a:latin typeface="+mj-lt"/>
                </a:endParaRPr>
              </a:p>
            </p:txBody>
          </p:sp>
        </p:grpSp>
        <p:grpSp>
          <p:nvGrpSpPr>
            <p:cNvPr id="374" name="Google Shape;374;p13"/>
            <p:cNvGrpSpPr/>
            <p:nvPr/>
          </p:nvGrpSpPr>
          <p:grpSpPr>
            <a:xfrm>
              <a:off x="932483" y="2589624"/>
              <a:ext cx="1974408" cy="4036007"/>
              <a:chOff x="932483" y="2412631"/>
              <a:chExt cx="1974408" cy="4127212"/>
            </a:xfrm>
          </p:grpSpPr>
          <p:sp>
            <p:nvSpPr>
              <p:cNvPr id="375" name="Google Shape;375;p13"/>
              <p:cNvSpPr/>
              <p:nvPr/>
            </p:nvSpPr>
            <p:spPr>
              <a:xfrm>
                <a:off x="932483" y="2412631"/>
                <a:ext cx="1973460" cy="745116"/>
              </a:xfrm>
              <a:custGeom>
                <a:avLst/>
                <a:gdLst/>
                <a:ahLst/>
                <a:cxnLst/>
                <a:rect l="l" t="t" r="r" b="b"/>
                <a:pathLst>
                  <a:path w="1973460" h="571891" extrusionOk="0">
                    <a:moveTo>
                      <a:pt x="0" y="57189"/>
                    </a:moveTo>
                    <a:cubicBezTo>
                      <a:pt x="0" y="25604"/>
                      <a:pt x="25604" y="0"/>
                      <a:pt x="57189" y="0"/>
                    </a:cubicBezTo>
                    <a:lnTo>
                      <a:pt x="1916271" y="0"/>
                    </a:lnTo>
                    <a:cubicBezTo>
                      <a:pt x="1947856" y="0"/>
                      <a:pt x="1973460" y="25604"/>
                      <a:pt x="1973460" y="57189"/>
                    </a:cubicBezTo>
                    <a:lnTo>
                      <a:pt x="1973460" y="514702"/>
                    </a:lnTo>
                    <a:cubicBezTo>
                      <a:pt x="1973460" y="546287"/>
                      <a:pt x="1947856" y="571891"/>
                      <a:pt x="1916271" y="571891"/>
                    </a:cubicBezTo>
                    <a:lnTo>
                      <a:pt x="57189" y="571891"/>
                    </a:lnTo>
                    <a:cubicBezTo>
                      <a:pt x="25604" y="571891"/>
                      <a:pt x="0" y="546287"/>
                      <a:pt x="0" y="514702"/>
                    </a:cubicBezTo>
                    <a:lnTo>
                      <a:pt x="0" y="57189"/>
                    </a:lnTo>
                    <a:close/>
                  </a:path>
                </a:pathLst>
              </a:custGeom>
              <a:solidFill>
                <a:srgbClr val="F2F2F2"/>
              </a:solidFill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47225" tIns="39600" rIns="47225" bIns="396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-Ru" sz="900" b="0" i="0" u="none" baseline="0">
                    <a:solidFill>
                      <a:schemeClr val="dk1"/>
                    </a:solidFill>
                    <a:latin typeface="+mj-lt"/>
                    <a:ea typeface="Gill Sans"/>
                    <a:cs typeface="Gill Sans"/>
                    <a:sym typeface="Gill Sans"/>
                  </a:rPr>
                  <a:t>Введение/</a:t>
                </a:r>
                <a:endParaRPr sz="900">
                  <a:latin typeface="+mj-lt"/>
                </a:endParaRPr>
              </a:p>
              <a:p>
                <a:pPr marL="0" marR="0" lvl="0" indent="0" algn="ctr" rtl="0">
                  <a:spcBef>
                    <a:spcPts val="385"/>
                  </a:spcBef>
                  <a:spcAft>
                    <a:spcPts val="0"/>
                  </a:spcAft>
                  <a:buNone/>
                </a:pPr>
                <a:r>
                  <a:rPr lang="ru-Ru" sz="900" b="0" i="0" u="none" baseline="0">
                    <a:solidFill>
                      <a:schemeClr val="dk1"/>
                    </a:solidFill>
                    <a:latin typeface="+mj-lt"/>
                    <a:ea typeface="Gill Sans"/>
                    <a:cs typeface="Gill Sans"/>
                    <a:sym typeface="Gill Sans"/>
                  </a:rPr>
                  <a:t>Справочная информация</a:t>
                </a:r>
                <a:endParaRPr sz="900">
                  <a:latin typeface="+mj-lt"/>
                </a:endParaRPr>
              </a:p>
            </p:txBody>
          </p:sp>
          <p:sp>
            <p:nvSpPr>
              <p:cNvPr id="376" name="Google Shape;376;p13"/>
              <p:cNvSpPr/>
              <p:nvPr/>
            </p:nvSpPr>
            <p:spPr>
              <a:xfrm>
                <a:off x="933431" y="3324242"/>
                <a:ext cx="1973460" cy="745116"/>
              </a:xfrm>
              <a:custGeom>
                <a:avLst/>
                <a:gdLst/>
                <a:ahLst/>
                <a:cxnLst/>
                <a:rect l="l" t="t" r="r" b="b"/>
                <a:pathLst>
                  <a:path w="1973460" h="571891" extrusionOk="0">
                    <a:moveTo>
                      <a:pt x="0" y="57189"/>
                    </a:moveTo>
                    <a:cubicBezTo>
                      <a:pt x="0" y="25604"/>
                      <a:pt x="25604" y="0"/>
                      <a:pt x="57189" y="0"/>
                    </a:cubicBezTo>
                    <a:lnTo>
                      <a:pt x="1916271" y="0"/>
                    </a:lnTo>
                    <a:cubicBezTo>
                      <a:pt x="1947856" y="0"/>
                      <a:pt x="1973460" y="25604"/>
                      <a:pt x="1973460" y="57189"/>
                    </a:cubicBezTo>
                    <a:lnTo>
                      <a:pt x="1973460" y="514702"/>
                    </a:lnTo>
                    <a:cubicBezTo>
                      <a:pt x="1973460" y="546287"/>
                      <a:pt x="1947856" y="571891"/>
                      <a:pt x="1916271" y="571891"/>
                    </a:cubicBezTo>
                    <a:lnTo>
                      <a:pt x="57189" y="571891"/>
                    </a:lnTo>
                    <a:cubicBezTo>
                      <a:pt x="25604" y="571891"/>
                      <a:pt x="0" y="546287"/>
                      <a:pt x="0" y="514702"/>
                    </a:cubicBezTo>
                    <a:lnTo>
                      <a:pt x="0" y="57189"/>
                    </a:lnTo>
                    <a:close/>
                  </a:path>
                </a:pathLst>
              </a:custGeom>
              <a:solidFill>
                <a:srgbClr val="F2F2F2"/>
              </a:solidFill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47225" tIns="39600" rIns="47225" bIns="396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-Ru" sz="900" b="0" i="0" u="none" baseline="0">
                    <a:solidFill>
                      <a:schemeClr val="dk1"/>
                    </a:solidFill>
                    <a:latin typeface="+mj-lt"/>
                    <a:ea typeface="Gill Sans"/>
                    <a:cs typeface="Gill Sans"/>
                    <a:sym typeface="Gill Sans"/>
                  </a:rPr>
                  <a:t>Планирование и подготовка</a:t>
                </a:r>
                <a:endParaRPr sz="900">
                  <a:latin typeface="+mj-lt"/>
                </a:endParaRPr>
              </a:p>
            </p:txBody>
          </p:sp>
          <p:sp>
            <p:nvSpPr>
              <p:cNvPr id="377" name="Google Shape;377;p13"/>
              <p:cNvSpPr/>
              <p:nvPr/>
            </p:nvSpPr>
            <p:spPr>
              <a:xfrm>
                <a:off x="932483" y="4132136"/>
                <a:ext cx="1973460" cy="745116"/>
              </a:xfrm>
              <a:custGeom>
                <a:avLst/>
                <a:gdLst/>
                <a:ahLst/>
                <a:cxnLst/>
                <a:rect l="l" t="t" r="r" b="b"/>
                <a:pathLst>
                  <a:path w="1973460" h="571891" extrusionOk="0">
                    <a:moveTo>
                      <a:pt x="0" y="57189"/>
                    </a:moveTo>
                    <a:cubicBezTo>
                      <a:pt x="0" y="25604"/>
                      <a:pt x="25604" y="0"/>
                      <a:pt x="57189" y="0"/>
                    </a:cubicBezTo>
                    <a:lnTo>
                      <a:pt x="1916271" y="0"/>
                    </a:lnTo>
                    <a:cubicBezTo>
                      <a:pt x="1947856" y="0"/>
                      <a:pt x="1973460" y="25604"/>
                      <a:pt x="1973460" y="57189"/>
                    </a:cubicBezTo>
                    <a:lnTo>
                      <a:pt x="1973460" y="514702"/>
                    </a:lnTo>
                    <a:cubicBezTo>
                      <a:pt x="1973460" y="546287"/>
                      <a:pt x="1947856" y="571891"/>
                      <a:pt x="1916271" y="571891"/>
                    </a:cubicBezTo>
                    <a:lnTo>
                      <a:pt x="57189" y="571891"/>
                    </a:lnTo>
                    <a:cubicBezTo>
                      <a:pt x="25604" y="571891"/>
                      <a:pt x="0" y="546287"/>
                      <a:pt x="0" y="514702"/>
                    </a:cubicBezTo>
                    <a:lnTo>
                      <a:pt x="0" y="57189"/>
                    </a:lnTo>
                    <a:close/>
                  </a:path>
                </a:pathLst>
              </a:custGeom>
              <a:solidFill>
                <a:srgbClr val="F2F2F2"/>
              </a:solidFill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47225" tIns="39600" rIns="47225" bIns="396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-Ru" sz="900" b="0" i="0" u="none" baseline="0">
                    <a:solidFill>
                      <a:schemeClr val="dk1"/>
                    </a:solidFill>
                    <a:latin typeface="+mj-lt"/>
                    <a:ea typeface="Gill Sans"/>
                    <a:cs typeface="Gill Sans"/>
                    <a:sym typeface="Gill Sans"/>
                  </a:rPr>
                  <a:t>Сбор данных</a:t>
                </a:r>
                <a:endParaRPr sz="900">
                  <a:latin typeface="+mj-lt"/>
                </a:endParaRPr>
              </a:p>
            </p:txBody>
          </p:sp>
          <p:sp>
            <p:nvSpPr>
              <p:cNvPr id="378" name="Google Shape;378;p13"/>
              <p:cNvSpPr/>
              <p:nvPr/>
            </p:nvSpPr>
            <p:spPr>
              <a:xfrm>
                <a:off x="933431" y="4973079"/>
                <a:ext cx="1973460" cy="745116"/>
              </a:xfrm>
              <a:custGeom>
                <a:avLst/>
                <a:gdLst/>
                <a:ahLst/>
                <a:cxnLst/>
                <a:rect l="l" t="t" r="r" b="b"/>
                <a:pathLst>
                  <a:path w="1973460" h="571891" extrusionOk="0">
                    <a:moveTo>
                      <a:pt x="0" y="57189"/>
                    </a:moveTo>
                    <a:cubicBezTo>
                      <a:pt x="0" y="25604"/>
                      <a:pt x="25604" y="0"/>
                      <a:pt x="57189" y="0"/>
                    </a:cubicBezTo>
                    <a:lnTo>
                      <a:pt x="1916271" y="0"/>
                    </a:lnTo>
                    <a:cubicBezTo>
                      <a:pt x="1947856" y="0"/>
                      <a:pt x="1973460" y="25604"/>
                      <a:pt x="1973460" y="57189"/>
                    </a:cubicBezTo>
                    <a:lnTo>
                      <a:pt x="1973460" y="514702"/>
                    </a:lnTo>
                    <a:cubicBezTo>
                      <a:pt x="1973460" y="546287"/>
                      <a:pt x="1947856" y="571891"/>
                      <a:pt x="1916271" y="571891"/>
                    </a:cubicBezTo>
                    <a:lnTo>
                      <a:pt x="57189" y="571891"/>
                    </a:lnTo>
                    <a:cubicBezTo>
                      <a:pt x="25604" y="571891"/>
                      <a:pt x="0" y="546287"/>
                      <a:pt x="0" y="514702"/>
                    </a:cubicBezTo>
                    <a:lnTo>
                      <a:pt x="0" y="57189"/>
                    </a:lnTo>
                    <a:close/>
                  </a:path>
                </a:pathLst>
              </a:custGeom>
              <a:solidFill>
                <a:srgbClr val="F2F2F2"/>
              </a:solidFill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47225" tIns="39600" rIns="47225" bIns="396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-Ru" sz="900" b="0" i="0" u="none" baseline="0">
                    <a:solidFill>
                      <a:schemeClr val="dk1"/>
                    </a:solidFill>
                    <a:latin typeface="+mj-lt"/>
                    <a:ea typeface="Gill Sans"/>
                    <a:cs typeface="Gill Sans"/>
                    <a:sym typeface="Gill Sans"/>
                  </a:rPr>
                  <a:t>Анализ</a:t>
                </a:r>
                <a:endParaRPr sz="900">
                  <a:latin typeface="+mj-lt"/>
                </a:endParaRPr>
              </a:p>
            </p:txBody>
          </p:sp>
          <p:sp>
            <p:nvSpPr>
              <p:cNvPr id="379" name="Google Shape;379;p13"/>
              <p:cNvSpPr/>
              <p:nvPr/>
            </p:nvSpPr>
            <p:spPr>
              <a:xfrm>
                <a:off x="933431" y="5794727"/>
                <a:ext cx="1973460" cy="745116"/>
              </a:xfrm>
              <a:custGeom>
                <a:avLst/>
                <a:gdLst/>
                <a:ahLst/>
                <a:cxnLst/>
                <a:rect l="l" t="t" r="r" b="b"/>
                <a:pathLst>
                  <a:path w="1973460" h="571891" extrusionOk="0">
                    <a:moveTo>
                      <a:pt x="0" y="57189"/>
                    </a:moveTo>
                    <a:cubicBezTo>
                      <a:pt x="0" y="25604"/>
                      <a:pt x="25604" y="0"/>
                      <a:pt x="57189" y="0"/>
                    </a:cubicBezTo>
                    <a:lnTo>
                      <a:pt x="1916271" y="0"/>
                    </a:lnTo>
                    <a:cubicBezTo>
                      <a:pt x="1947856" y="0"/>
                      <a:pt x="1973460" y="25604"/>
                      <a:pt x="1973460" y="57189"/>
                    </a:cubicBezTo>
                    <a:lnTo>
                      <a:pt x="1973460" y="514702"/>
                    </a:lnTo>
                    <a:cubicBezTo>
                      <a:pt x="1973460" y="546287"/>
                      <a:pt x="1947856" y="571891"/>
                      <a:pt x="1916271" y="571891"/>
                    </a:cubicBezTo>
                    <a:lnTo>
                      <a:pt x="57189" y="571891"/>
                    </a:lnTo>
                    <a:cubicBezTo>
                      <a:pt x="25604" y="571891"/>
                      <a:pt x="0" y="546287"/>
                      <a:pt x="0" y="514702"/>
                    </a:cubicBezTo>
                    <a:lnTo>
                      <a:pt x="0" y="57189"/>
                    </a:lnTo>
                    <a:close/>
                  </a:path>
                </a:pathLst>
              </a:custGeom>
              <a:solidFill>
                <a:srgbClr val="F2F2F2"/>
              </a:solidFill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47225" tIns="39600" rIns="47225" bIns="396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-Ru" sz="900" b="0" i="0" u="none" baseline="0">
                    <a:solidFill>
                      <a:schemeClr val="dk1"/>
                    </a:solidFill>
                    <a:latin typeface="+mj-lt"/>
                    <a:ea typeface="Gill Sans"/>
                    <a:cs typeface="Gill Sans"/>
                    <a:sym typeface="Gill Sans"/>
                  </a:rPr>
                  <a:t>Отчетность</a:t>
                </a:r>
                <a:endParaRPr sz="900">
                  <a:latin typeface="+mj-lt"/>
                </a:endParaRPr>
              </a:p>
            </p:txBody>
          </p:sp>
        </p:grpSp>
        <p:grpSp>
          <p:nvGrpSpPr>
            <p:cNvPr id="380" name="Google Shape;380;p13"/>
            <p:cNvGrpSpPr/>
            <p:nvPr/>
          </p:nvGrpSpPr>
          <p:grpSpPr>
            <a:xfrm>
              <a:off x="3585269" y="2557861"/>
              <a:ext cx="4625298" cy="4071540"/>
              <a:chOff x="3585269" y="2557861"/>
              <a:chExt cx="4625298" cy="4071540"/>
            </a:xfrm>
          </p:grpSpPr>
          <p:sp>
            <p:nvSpPr>
              <p:cNvPr id="381" name="Google Shape;381;p13"/>
              <p:cNvSpPr/>
              <p:nvPr/>
            </p:nvSpPr>
            <p:spPr>
              <a:xfrm>
                <a:off x="3585269" y="2557861"/>
                <a:ext cx="1973460" cy="1265367"/>
              </a:xfrm>
              <a:custGeom>
                <a:avLst/>
                <a:gdLst/>
                <a:ahLst/>
                <a:cxnLst/>
                <a:rect l="l" t="t" r="r" b="b"/>
                <a:pathLst>
                  <a:path w="1973460" h="971194" extrusionOk="0">
                    <a:moveTo>
                      <a:pt x="0" y="97119"/>
                    </a:moveTo>
                    <a:cubicBezTo>
                      <a:pt x="0" y="43482"/>
                      <a:pt x="43482" y="0"/>
                      <a:pt x="97119" y="0"/>
                    </a:cubicBezTo>
                    <a:lnTo>
                      <a:pt x="1876341" y="0"/>
                    </a:lnTo>
                    <a:cubicBezTo>
                      <a:pt x="1929978" y="0"/>
                      <a:pt x="1973460" y="43482"/>
                      <a:pt x="1973460" y="97119"/>
                    </a:cubicBezTo>
                    <a:lnTo>
                      <a:pt x="1973460" y="874075"/>
                    </a:lnTo>
                    <a:cubicBezTo>
                      <a:pt x="1973460" y="927712"/>
                      <a:pt x="1929978" y="971194"/>
                      <a:pt x="1876341" y="971194"/>
                    </a:cubicBezTo>
                    <a:lnTo>
                      <a:pt x="97119" y="971194"/>
                    </a:lnTo>
                    <a:cubicBezTo>
                      <a:pt x="43482" y="971194"/>
                      <a:pt x="0" y="927712"/>
                      <a:pt x="0" y="874075"/>
                    </a:cubicBezTo>
                    <a:lnTo>
                      <a:pt x="0" y="97119"/>
                    </a:lnTo>
                    <a:close/>
                  </a:path>
                </a:pathLst>
              </a:custGeom>
              <a:solidFill>
                <a:srgbClr val="F2F2F2"/>
              </a:solidFill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58925" tIns="51300" rIns="58925" bIns="513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-Ru" sz="900" b="1" i="0" u="none" baseline="0">
                    <a:solidFill>
                      <a:schemeClr val="dk1"/>
                    </a:solidFill>
                    <a:latin typeface="+mj-lt"/>
                    <a:ea typeface="Gill Sans"/>
                    <a:cs typeface="Gill Sans"/>
                    <a:sym typeface="Gill Sans"/>
                  </a:rPr>
                  <a:t>Инструменты оценки</a:t>
                </a:r>
                <a:endParaRPr sz="900">
                  <a:latin typeface="+mj-lt"/>
                </a:endParaRPr>
              </a:p>
              <a:p>
                <a:pPr marL="42983" marR="0" lvl="1" indent="-69850" algn="l" rtl="0">
                  <a:spcBef>
                    <a:spcPts val="385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Gill Sans"/>
                  <a:buChar char="•"/>
                </a:pPr>
                <a:r>
                  <a:rPr lang="ru-Ru" sz="900" b="0" i="0" u="none" strike="noStrike" cap="none" baseline="0">
                    <a:solidFill>
                      <a:schemeClr val="dk1"/>
                    </a:solidFill>
                    <a:latin typeface="+mj-lt"/>
                    <a:ea typeface="Gill Sans"/>
                    <a:cs typeface="Gill Sans"/>
                    <a:sym typeface="Gill Sans"/>
                  </a:rPr>
                  <a:t>Инструменты планирования</a:t>
                </a:r>
                <a:endParaRPr sz="900">
                  <a:latin typeface="+mj-lt"/>
                </a:endParaRPr>
              </a:p>
              <a:p>
                <a:pPr marL="42983" marR="0" lvl="1" indent="-69850" algn="l" rtl="0">
                  <a:spcBef>
                    <a:spcPts val="165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Gill Sans"/>
                  <a:buChar char="•"/>
                </a:pPr>
                <a:r>
                  <a:rPr lang="ru-Ru" sz="900" b="0" i="0" u="none" strike="noStrike" cap="none" baseline="0">
                    <a:solidFill>
                      <a:schemeClr val="dk1"/>
                    </a:solidFill>
                    <a:latin typeface="+mj-lt"/>
                    <a:ea typeface="Gill Sans"/>
                    <a:cs typeface="Gill Sans"/>
                    <a:sym typeface="Gill Sans"/>
                  </a:rPr>
                  <a:t>Документы обучения</a:t>
                </a:r>
                <a:endParaRPr sz="900">
                  <a:latin typeface="+mj-lt"/>
                </a:endParaRPr>
              </a:p>
              <a:p>
                <a:pPr marL="42983" marR="0" lvl="1" indent="-69850" algn="l" rtl="0">
                  <a:spcBef>
                    <a:spcPts val="165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Gill Sans"/>
                  <a:buChar char="•"/>
                </a:pPr>
                <a:r>
                  <a:rPr lang="ru-Ru" sz="900" b="0" i="0" u="none" strike="noStrike" cap="none" baseline="0">
                    <a:solidFill>
                      <a:schemeClr val="dk1"/>
                    </a:solidFill>
                    <a:latin typeface="+mj-lt"/>
                    <a:ea typeface="Gill Sans"/>
                    <a:cs typeface="Gill Sans"/>
                    <a:sym typeface="Gill Sans"/>
                  </a:rPr>
                  <a:t>Указания по сбору данных</a:t>
                </a:r>
                <a:endParaRPr sz="900">
                  <a:latin typeface="+mj-lt"/>
                </a:endParaRPr>
              </a:p>
            </p:txBody>
          </p:sp>
          <p:sp>
            <p:nvSpPr>
              <p:cNvPr id="382" name="Google Shape;382;p13"/>
              <p:cNvSpPr/>
              <p:nvPr/>
            </p:nvSpPr>
            <p:spPr>
              <a:xfrm>
                <a:off x="3585269" y="3903599"/>
                <a:ext cx="1973460" cy="893163"/>
              </a:xfrm>
              <a:custGeom>
                <a:avLst/>
                <a:gdLst/>
                <a:ahLst/>
                <a:cxnLst/>
                <a:rect l="l" t="t" r="r" b="b"/>
                <a:pathLst>
                  <a:path w="1973460" h="971194" extrusionOk="0">
                    <a:moveTo>
                      <a:pt x="0" y="97119"/>
                    </a:moveTo>
                    <a:cubicBezTo>
                      <a:pt x="0" y="43482"/>
                      <a:pt x="43482" y="0"/>
                      <a:pt x="97119" y="0"/>
                    </a:cubicBezTo>
                    <a:lnTo>
                      <a:pt x="1876341" y="0"/>
                    </a:lnTo>
                    <a:cubicBezTo>
                      <a:pt x="1929978" y="0"/>
                      <a:pt x="1973460" y="43482"/>
                      <a:pt x="1973460" y="97119"/>
                    </a:cubicBezTo>
                    <a:lnTo>
                      <a:pt x="1973460" y="874075"/>
                    </a:lnTo>
                    <a:cubicBezTo>
                      <a:pt x="1973460" y="927712"/>
                      <a:pt x="1929978" y="971194"/>
                      <a:pt x="1876341" y="971194"/>
                    </a:cubicBezTo>
                    <a:lnTo>
                      <a:pt x="97119" y="971194"/>
                    </a:lnTo>
                    <a:cubicBezTo>
                      <a:pt x="43482" y="971194"/>
                      <a:pt x="0" y="927712"/>
                      <a:pt x="0" y="874075"/>
                    </a:cubicBezTo>
                    <a:lnTo>
                      <a:pt x="0" y="97119"/>
                    </a:lnTo>
                    <a:close/>
                  </a:path>
                </a:pathLst>
              </a:custGeom>
              <a:solidFill>
                <a:srgbClr val="F2F2F2"/>
              </a:solidFill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58925" tIns="51300" rIns="58925" bIns="513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-Ru" sz="900" b="1" i="0" u="none" baseline="0">
                    <a:solidFill>
                      <a:schemeClr val="dk1"/>
                    </a:solidFill>
                    <a:latin typeface="+mj-lt"/>
                    <a:ea typeface="Gill Sans"/>
                    <a:cs typeface="Gill Sans"/>
                    <a:sym typeface="Gill Sans"/>
                  </a:rPr>
                  <a:t>Инструменты отчетности</a:t>
                </a:r>
                <a:endParaRPr sz="900">
                  <a:latin typeface="+mj-lt"/>
                </a:endParaRPr>
              </a:p>
              <a:p>
                <a:pPr marL="42983" marR="0" lvl="1" indent="-69850" algn="l" rtl="0">
                  <a:spcBef>
                    <a:spcPts val="385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Gill Sans"/>
                  <a:buChar char="•"/>
                </a:pPr>
                <a:r>
                  <a:rPr lang="ru-Ru" sz="900" b="0" i="0" u="none" strike="noStrike" cap="none" baseline="0">
                    <a:solidFill>
                      <a:schemeClr val="dk1"/>
                    </a:solidFill>
                    <a:latin typeface="+mj-lt"/>
                    <a:ea typeface="Gill Sans"/>
                    <a:cs typeface="Gill Sans"/>
                    <a:sym typeface="Gill Sans"/>
                  </a:rPr>
                  <a:t>Шаблоны</a:t>
                </a:r>
                <a:endParaRPr sz="900">
                  <a:latin typeface="+mj-lt"/>
                </a:endParaRPr>
              </a:p>
              <a:p>
                <a:pPr marL="42983" marR="0" lvl="1" indent="-69850" algn="l" rtl="0">
                  <a:spcBef>
                    <a:spcPts val="165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Gill Sans"/>
                  <a:buChar char="•"/>
                </a:pPr>
                <a:r>
                  <a:rPr lang="ru-Ru" sz="900" b="0" i="0" u="none" strike="noStrike" cap="none" baseline="0">
                    <a:solidFill>
                      <a:schemeClr val="dk1"/>
                    </a:solidFill>
                    <a:latin typeface="+mj-lt"/>
                    <a:ea typeface="Gill Sans"/>
                    <a:cs typeface="Gill Sans"/>
                    <a:sym typeface="Gill Sans"/>
                  </a:rPr>
                  <a:t>Руководства по анализу</a:t>
                </a:r>
                <a:endParaRPr sz="900">
                  <a:latin typeface="+mj-lt"/>
                </a:endParaRPr>
              </a:p>
            </p:txBody>
          </p:sp>
          <p:sp>
            <p:nvSpPr>
              <p:cNvPr id="383" name="Google Shape;383;p13"/>
              <p:cNvSpPr/>
              <p:nvPr/>
            </p:nvSpPr>
            <p:spPr>
              <a:xfrm>
                <a:off x="3585269" y="4919997"/>
                <a:ext cx="1973460" cy="1708344"/>
              </a:xfrm>
              <a:custGeom>
                <a:avLst/>
                <a:gdLst/>
                <a:ahLst/>
                <a:cxnLst/>
                <a:rect l="l" t="t" r="r" b="b"/>
                <a:pathLst>
                  <a:path w="1973460" h="971194" extrusionOk="0">
                    <a:moveTo>
                      <a:pt x="0" y="97119"/>
                    </a:moveTo>
                    <a:cubicBezTo>
                      <a:pt x="0" y="43482"/>
                      <a:pt x="43482" y="0"/>
                      <a:pt x="97119" y="0"/>
                    </a:cubicBezTo>
                    <a:lnTo>
                      <a:pt x="1876341" y="0"/>
                    </a:lnTo>
                    <a:cubicBezTo>
                      <a:pt x="1929978" y="0"/>
                      <a:pt x="1973460" y="43482"/>
                      <a:pt x="1973460" y="97119"/>
                    </a:cubicBezTo>
                    <a:lnTo>
                      <a:pt x="1973460" y="874075"/>
                    </a:lnTo>
                    <a:cubicBezTo>
                      <a:pt x="1973460" y="927712"/>
                      <a:pt x="1929978" y="971194"/>
                      <a:pt x="1876341" y="971194"/>
                    </a:cubicBezTo>
                    <a:lnTo>
                      <a:pt x="97119" y="971194"/>
                    </a:lnTo>
                    <a:cubicBezTo>
                      <a:pt x="43482" y="971194"/>
                      <a:pt x="0" y="927712"/>
                      <a:pt x="0" y="874075"/>
                    </a:cubicBezTo>
                    <a:lnTo>
                      <a:pt x="0" y="97119"/>
                    </a:lnTo>
                    <a:close/>
                  </a:path>
                </a:pathLst>
              </a:custGeom>
              <a:solidFill>
                <a:srgbClr val="F2F2F2"/>
              </a:solidFill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58925" tIns="51300" rIns="58925" bIns="513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-Ru" sz="900" b="1" i="0" u="none" baseline="0">
                    <a:solidFill>
                      <a:schemeClr val="dk1"/>
                    </a:solidFill>
                    <a:latin typeface="+mj-lt"/>
                    <a:ea typeface="Gill Sans"/>
                    <a:cs typeface="Gill Sans"/>
                    <a:sym typeface="Gill Sans"/>
                  </a:rPr>
                  <a:t>Инструменты исследования</a:t>
                </a:r>
                <a:endParaRPr sz="900">
                  <a:latin typeface="+mj-lt"/>
                </a:endParaRPr>
              </a:p>
              <a:p>
                <a:pPr marL="42983" marR="0" lvl="1" indent="-69850" algn="l" rtl="0">
                  <a:spcBef>
                    <a:spcPts val="385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Gill Sans"/>
                  <a:buChar char="•"/>
                </a:pPr>
                <a:r>
                  <a:rPr lang="ru-Ru" sz="900" b="0" i="0" u="none" strike="noStrike" cap="none" baseline="0">
                    <a:solidFill>
                      <a:schemeClr val="dk1"/>
                    </a:solidFill>
                    <a:latin typeface="+mj-lt"/>
                    <a:ea typeface="Gill Sans"/>
                    <a:cs typeface="Gill Sans"/>
                    <a:sym typeface="Gill Sans"/>
                  </a:rPr>
                  <a:t>Перечень и определения КПЭ</a:t>
                </a:r>
                <a:endParaRPr sz="900">
                  <a:latin typeface="+mj-lt"/>
                </a:endParaRPr>
              </a:p>
              <a:p>
                <a:pPr marL="42983" marR="0" lvl="1" indent="-69850" algn="l" rtl="0">
                  <a:spcBef>
                    <a:spcPts val="165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Gill Sans"/>
                  <a:buChar char="•"/>
                </a:pPr>
                <a:r>
                  <a:rPr lang="ru-Ru" sz="900" b="0" i="0" u="none" strike="noStrike" cap="none" baseline="0">
                    <a:solidFill>
                      <a:schemeClr val="dk1"/>
                    </a:solidFill>
                    <a:latin typeface="+mj-lt"/>
                    <a:ea typeface="Gill Sans"/>
                    <a:cs typeface="Gill Sans"/>
                    <a:sym typeface="Gill Sans"/>
                  </a:rPr>
                  <a:t>Модель СММ (функции, уровни обслуживания и пр.)</a:t>
                </a:r>
                <a:endParaRPr sz="900">
                  <a:latin typeface="+mj-lt"/>
                </a:endParaRPr>
              </a:p>
              <a:p>
                <a:pPr marL="42983" marR="0" lvl="1" indent="-69850" algn="l" rtl="0">
                  <a:spcBef>
                    <a:spcPts val="165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Gill Sans"/>
                  <a:buChar char="•"/>
                </a:pPr>
                <a:r>
                  <a:rPr lang="ru-Ru" sz="900" b="0" i="0" u="none" strike="noStrike" cap="none" baseline="0">
                    <a:solidFill>
                      <a:schemeClr val="dk1"/>
                    </a:solidFill>
                    <a:latin typeface="+mj-lt"/>
                    <a:ea typeface="Gill Sans"/>
                    <a:cs typeface="Gill Sans"/>
                    <a:sym typeface="Gill Sans"/>
                  </a:rPr>
                  <a:t>Указания по проведению исследования</a:t>
                </a:r>
                <a:endParaRPr sz="900">
                  <a:latin typeface="+mj-lt"/>
                </a:endParaRPr>
              </a:p>
              <a:p>
                <a:pPr marL="42983" marR="0" lvl="1" indent="-69850" algn="l" rtl="0">
                  <a:spcBef>
                    <a:spcPts val="165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Gill Sans"/>
                  <a:buChar char="•"/>
                </a:pPr>
                <a:r>
                  <a:rPr lang="ru-Ru" sz="900" b="0" i="0" u="none" strike="noStrike" cap="none" baseline="0">
                    <a:solidFill>
                      <a:schemeClr val="dk1"/>
                    </a:solidFill>
                    <a:latin typeface="+mj-lt"/>
                    <a:ea typeface="Gill Sans"/>
                    <a:cs typeface="Gill Sans"/>
                    <a:sym typeface="Gill Sans"/>
                  </a:rPr>
                  <a:t>Планы анализа</a:t>
                </a:r>
                <a:endParaRPr sz="900">
                  <a:latin typeface="+mj-lt"/>
                </a:endParaRPr>
              </a:p>
            </p:txBody>
          </p:sp>
          <p:sp>
            <p:nvSpPr>
              <p:cNvPr id="384" name="Google Shape;384;p13"/>
              <p:cNvSpPr/>
              <p:nvPr/>
            </p:nvSpPr>
            <p:spPr>
              <a:xfrm>
                <a:off x="6237107" y="2589624"/>
                <a:ext cx="1973460" cy="938294"/>
              </a:xfrm>
              <a:custGeom>
                <a:avLst/>
                <a:gdLst/>
                <a:ahLst/>
                <a:cxnLst/>
                <a:rect l="l" t="t" r="r" b="b"/>
                <a:pathLst>
                  <a:path w="1973460" h="720159" extrusionOk="0">
                    <a:moveTo>
                      <a:pt x="0" y="72016"/>
                    </a:moveTo>
                    <a:cubicBezTo>
                      <a:pt x="0" y="32243"/>
                      <a:pt x="32243" y="0"/>
                      <a:pt x="72016" y="0"/>
                    </a:cubicBezTo>
                    <a:lnTo>
                      <a:pt x="1901444" y="0"/>
                    </a:lnTo>
                    <a:cubicBezTo>
                      <a:pt x="1941217" y="0"/>
                      <a:pt x="1973460" y="32243"/>
                      <a:pt x="1973460" y="72016"/>
                    </a:cubicBezTo>
                    <a:lnTo>
                      <a:pt x="1973460" y="648143"/>
                    </a:lnTo>
                    <a:cubicBezTo>
                      <a:pt x="1973460" y="687916"/>
                      <a:pt x="1941217" y="720159"/>
                      <a:pt x="1901444" y="720159"/>
                    </a:cubicBezTo>
                    <a:lnTo>
                      <a:pt x="72016" y="720159"/>
                    </a:lnTo>
                    <a:cubicBezTo>
                      <a:pt x="32243" y="720159"/>
                      <a:pt x="0" y="687916"/>
                      <a:pt x="0" y="648143"/>
                    </a:cubicBezTo>
                    <a:lnTo>
                      <a:pt x="0" y="72016"/>
                    </a:lnTo>
                    <a:close/>
                  </a:path>
                </a:pathLst>
              </a:custGeom>
              <a:solidFill>
                <a:srgbClr val="F2F2F2"/>
              </a:solidFill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51550" tIns="43950" rIns="51550" bIns="4395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-Ru" sz="900" b="1" i="0" u="none" baseline="0">
                    <a:solidFill>
                      <a:schemeClr val="dk1"/>
                    </a:solidFill>
                    <a:latin typeface="+mj-lt"/>
                    <a:ea typeface="Gill Sans"/>
                    <a:cs typeface="Gill Sans"/>
                    <a:sym typeface="Gill Sans"/>
                  </a:rPr>
                  <a:t>Код SurveyCTO</a:t>
                </a:r>
                <a:endParaRPr sz="900">
                  <a:latin typeface="+mj-lt"/>
                </a:endParaRPr>
              </a:p>
            </p:txBody>
          </p:sp>
          <p:sp>
            <p:nvSpPr>
              <p:cNvPr id="385" name="Google Shape;385;p13"/>
              <p:cNvSpPr/>
              <p:nvPr/>
            </p:nvSpPr>
            <p:spPr>
              <a:xfrm>
                <a:off x="6237107" y="3634170"/>
                <a:ext cx="1973460" cy="938294"/>
              </a:xfrm>
              <a:custGeom>
                <a:avLst/>
                <a:gdLst/>
                <a:ahLst/>
                <a:cxnLst/>
                <a:rect l="l" t="t" r="r" b="b"/>
                <a:pathLst>
                  <a:path w="1973460" h="720159" extrusionOk="0">
                    <a:moveTo>
                      <a:pt x="0" y="72016"/>
                    </a:moveTo>
                    <a:cubicBezTo>
                      <a:pt x="0" y="32243"/>
                      <a:pt x="32243" y="0"/>
                      <a:pt x="72016" y="0"/>
                    </a:cubicBezTo>
                    <a:lnTo>
                      <a:pt x="1901444" y="0"/>
                    </a:lnTo>
                    <a:cubicBezTo>
                      <a:pt x="1941217" y="0"/>
                      <a:pt x="1973460" y="32243"/>
                      <a:pt x="1973460" y="72016"/>
                    </a:cubicBezTo>
                    <a:lnTo>
                      <a:pt x="1973460" y="648143"/>
                    </a:lnTo>
                    <a:cubicBezTo>
                      <a:pt x="1973460" y="687916"/>
                      <a:pt x="1941217" y="720159"/>
                      <a:pt x="1901444" y="720159"/>
                    </a:cubicBezTo>
                    <a:lnTo>
                      <a:pt x="72016" y="720159"/>
                    </a:lnTo>
                    <a:cubicBezTo>
                      <a:pt x="32243" y="720159"/>
                      <a:pt x="0" y="687916"/>
                      <a:pt x="0" y="648143"/>
                    </a:cubicBezTo>
                    <a:lnTo>
                      <a:pt x="0" y="72016"/>
                    </a:lnTo>
                    <a:close/>
                  </a:path>
                </a:pathLst>
              </a:custGeom>
              <a:solidFill>
                <a:srgbClr val="F2F2F2"/>
              </a:solidFill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51550" tIns="43950" rIns="51550" bIns="4395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-Ru" sz="900" b="1" i="0" u="none" baseline="0">
                    <a:solidFill>
                      <a:schemeClr val="dk1"/>
                    </a:solidFill>
                    <a:latin typeface="+mj-lt"/>
                    <a:ea typeface="Gill Sans"/>
                    <a:cs typeface="Gill Sans"/>
                    <a:sym typeface="Gill Sans"/>
                  </a:rPr>
                  <a:t>Распечатываемые экземпляры исследований</a:t>
                </a:r>
                <a:endParaRPr sz="900">
                  <a:latin typeface="+mj-lt"/>
                </a:endParaRPr>
              </a:p>
            </p:txBody>
          </p:sp>
          <p:sp>
            <p:nvSpPr>
              <p:cNvPr id="386" name="Google Shape;386;p13"/>
              <p:cNvSpPr/>
              <p:nvPr/>
            </p:nvSpPr>
            <p:spPr>
              <a:xfrm>
                <a:off x="6236160" y="4678716"/>
                <a:ext cx="1973460" cy="938294"/>
              </a:xfrm>
              <a:custGeom>
                <a:avLst/>
                <a:gdLst/>
                <a:ahLst/>
                <a:cxnLst/>
                <a:rect l="l" t="t" r="r" b="b"/>
                <a:pathLst>
                  <a:path w="1973460" h="720159" extrusionOk="0">
                    <a:moveTo>
                      <a:pt x="0" y="72016"/>
                    </a:moveTo>
                    <a:cubicBezTo>
                      <a:pt x="0" y="32243"/>
                      <a:pt x="32243" y="0"/>
                      <a:pt x="72016" y="0"/>
                    </a:cubicBezTo>
                    <a:lnTo>
                      <a:pt x="1901444" y="0"/>
                    </a:lnTo>
                    <a:cubicBezTo>
                      <a:pt x="1941217" y="0"/>
                      <a:pt x="1973460" y="32243"/>
                      <a:pt x="1973460" y="72016"/>
                    </a:cubicBezTo>
                    <a:lnTo>
                      <a:pt x="1973460" y="648143"/>
                    </a:lnTo>
                    <a:cubicBezTo>
                      <a:pt x="1973460" y="687916"/>
                      <a:pt x="1941217" y="720159"/>
                      <a:pt x="1901444" y="720159"/>
                    </a:cubicBezTo>
                    <a:lnTo>
                      <a:pt x="72016" y="720159"/>
                    </a:lnTo>
                    <a:cubicBezTo>
                      <a:pt x="32243" y="720159"/>
                      <a:pt x="0" y="687916"/>
                      <a:pt x="0" y="648143"/>
                    </a:cubicBezTo>
                    <a:lnTo>
                      <a:pt x="0" y="72016"/>
                    </a:lnTo>
                    <a:close/>
                  </a:path>
                </a:pathLst>
              </a:custGeom>
              <a:solidFill>
                <a:srgbClr val="F2F2F2"/>
              </a:solidFill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51550" tIns="43950" rIns="51550" bIns="4395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-Ru" sz="900" b="1" i="0" u="none" baseline="0">
                    <a:solidFill>
                      <a:schemeClr val="dk1"/>
                    </a:solidFill>
                    <a:latin typeface="+mj-lt"/>
                    <a:ea typeface="Gill Sans"/>
                    <a:cs typeface="Gill Sans"/>
                    <a:sym typeface="Gill Sans"/>
                  </a:rPr>
                  <a:t>Главная анкета по модели технологической зрелости (СММ)</a:t>
                </a:r>
                <a:endParaRPr sz="900">
                  <a:latin typeface="+mj-lt"/>
                </a:endParaRPr>
              </a:p>
            </p:txBody>
          </p:sp>
          <p:sp>
            <p:nvSpPr>
              <p:cNvPr id="387" name="Google Shape;387;p13"/>
              <p:cNvSpPr/>
              <p:nvPr/>
            </p:nvSpPr>
            <p:spPr>
              <a:xfrm>
                <a:off x="6237107" y="5691107"/>
                <a:ext cx="1973460" cy="938294"/>
              </a:xfrm>
              <a:custGeom>
                <a:avLst/>
                <a:gdLst/>
                <a:ahLst/>
                <a:cxnLst/>
                <a:rect l="l" t="t" r="r" b="b"/>
                <a:pathLst>
                  <a:path w="1973460" h="720159" extrusionOk="0">
                    <a:moveTo>
                      <a:pt x="0" y="72016"/>
                    </a:moveTo>
                    <a:cubicBezTo>
                      <a:pt x="0" y="32243"/>
                      <a:pt x="32243" y="0"/>
                      <a:pt x="72016" y="0"/>
                    </a:cubicBezTo>
                    <a:lnTo>
                      <a:pt x="1901444" y="0"/>
                    </a:lnTo>
                    <a:cubicBezTo>
                      <a:pt x="1941217" y="0"/>
                      <a:pt x="1973460" y="32243"/>
                      <a:pt x="1973460" y="72016"/>
                    </a:cubicBezTo>
                    <a:lnTo>
                      <a:pt x="1973460" y="648143"/>
                    </a:lnTo>
                    <a:cubicBezTo>
                      <a:pt x="1973460" y="687916"/>
                      <a:pt x="1941217" y="720159"/>
                      <a:pt x="1901444" y="720159"/>
                    </a:cubicBezTo>
                    <a:lnTo>
                      <a:pt x="72016" y="720159"/>
                    </a:lnTo>
                    <a:cubicBezTo>
                      <a:pt x="32243" y="720159"/>
                      <a:pt x="0" y="687916"/>
                      <a:pt x="0" y="648143"/>
                    </a:cubicBezTo>
                    <a:lnTo>
                      <a:pt x="0" y="72016"/>
                    </a:lnTo>
                    <a:close/>
                  </a:path>
                </a:pathLst>
              </a:custGeom>
              <a:solidFill>
                <a:srgbClr val="F2F2F2"/>
              </a:solidFill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51550" tIns="43950" rIns="51550" bIns="4395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-Ru" sz="900" b="1" i="0" u="none" baseline="0">
                    <a:solidFill>
                      <a:schemeClr val="dk1"/>
                    </a:solidFill>
                    <a:latin typeface="+mj-lt"/>
                    <a:ea typeface="Gill Sans"/>
                    <a:cs typeface="Gill Sans"/>
                    <a:sym typeface="Gill Sans"/>
                  </a:rPr>
                  <a:t>Инструмент сбора КПЭ</a:t>
                </a:r>
                <a:endParaRPr sz="900">
                  <a:latin typeface="+mj-lt"/>
                </a:endParaRPr>
              </a:p>
            </p:txBody>
          </p:sp>
        </p:grpSp>
      </p:grpSp>
      <p:sp>
        <p:nvSpPr>
          <p:cNvPr id="388" name="Google Shape;388;p13"/>
          <p:cNvSpPr txBox="1">
            <a:spLocks noGrp="1"/>
          </p:cNvSpPr>
          <p:nvPr>
            <p:ph type="sldNum" idx="12"/>
          </p:nvPr>
        </p:nvSpPr>
        <p:spPr>
          <a:xfrm>
            <a:off x="68580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>
                <a:latin typeface="+mj-lt"/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>
              <a:latin typeface="+mj-lt"/>
            </a:endParaRPr>
          </a:p>
        </p:txBody>
      </p:sp>
      <p:sp>
        <p:nvSpPr>
          <p:cNvPr id="389" name="Google Shape;389;p13"/>
          <p:cNvSpPr/>
          <p:nvPr/>
        </p:nvSpPr>
        <p:spPr>
          <a:xfrm>
            <a:off x="3138511" y="2510187"/>
            <a:ext cx="2463159" cy="949402"/>
          </a:xfrm>
          <a:prstGeom prst="ellipse">
            <a:avLst/>
          </a:prstGeom>
          <a:noFill/>
          <a:ln w="508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+mj-lt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14"/>
          <p:cNvSpPr txBox="1">
            <a:spLocks noGrp="1"/>
          </p:cNvSpPr>
          <p:nvPr>
            <p:ph type="title"/>
          </p:nvPr>
        </p:nvSpPr>
        <p:spPr>
          <a:xfrm>
            <a:off x="686104" y="1077439"/>
            <a:ext cx="7772400" cy="439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070"/>
              <a:buFont typeface="Gill Sans"/>
              <a:buNone/>
            </a:pPr>
            <a:br>
              <a:rPr lang="ru-Ru" sz="2070" b="1">
                <a:solidFill>
                  <a:srgbClr val="C00000"/>
                </a:solidFill>
                <a:latin typeface="+mn-lt"/>
                <a:ea typeface="Gill Sans"/>
                <a:cs typeface="Gill Sans"/>
                <a:sym typeface="Gill Sans"/>
              </a:rPr>
            </a:br>
            <a:br>
              <a:rPr lang="ru-Ru" sz="2070" b="1">
                <a:solidFill>
                  <a:srgbClr val="C00000"/>
                </a:solidFill>
                <a:latin typeface="+mn-lt"/>
                <a:ea typeface="Gill Sans"/>
                <a:cs typeface="Gill Sans"/>
                <a:sym typeface="Gill Sans"/>
              </a:rPr>
            </a:br>
            <a:br>
              <a:rPr lang="ru-Ru" sz="2070" b="1">
                <a:solidFill>
                  <a:srgbClr val="C00000"/>
                </a:solidFill>
                <a:latin typeface="+mn-lt"/>
                <a:ea typeface="Gill Sans"/>
                <a:cs typeface="Gill Sans"/>
                <a:sym typeface="Gill Sans"/>
              </a:rPr>
            </a:br>
            <a:br>
              <a:rPr lang="ru-Ru" sz="2070" b="1">
                <a:solidFill>
                  <a:srgbClr val="C00000"/>
                </a:solidFill>
                <a:latin typeface="+mn-lt"/>
                <a:ea typeface="Gill Sans"/>
                <a:cs typeface="Gill Sans"/>
                <a:sym typeface="Gill Sans"/>
              </a:rPr>
            </a:br>
            <a:br>
              <a:rPr lang="ru-Ru" sz="2070" b="1">
                <a:solidFill>
                  <a:srgbClr val="C00000"/>
                </a:solidFill>
                <a:latin typeface="+mn-lt"/>
                <a:ea typeface="Gill Sans"/>
                <a:cs typeface="Gill Sans"/>
                <a:sym typeface="Gill Sans"/>
              </a:rPr>
            </a:br>
            <a:br>
              <a:rPr lang="ru-Ru" sz="2070" b="1">
                <a:solidFill>
                  <a:srgbClr val="C00000"/>
                </a:solidFill>
                <a:latin typeface="+mn-lt"/>
                <a:ea typeface="Gill Sans"/>
                <a:cs typeface="Gill Sans"/>
                <a:sym typeface="Gill Sans"/>
              </a:rPr>
            </a:br>
            <a:br>
              <a:rPr lang="ru-Ru" sz="2160" b="1">
                <a:solidFill>
                  <a:srgbClr val="C00000"/>
                </a:solidFill>
                <a:latin typeface="+mn-lt"/>
                <a:ea typeface="Gill Sans"/>
                <a:cs typeface="Gill Sans"/>
                <a:sym typeface="Gill Sans"/>
              </a:rPr>
            </a:br>
            <a:endParaRPr sz="2160" b="1">
              <a:solidFill>
                <a:srgbClr val="C00000"/>
              </a:solidFill>
              <a:latin typeface="+mn-lt"/>
              <a:ea typeface="Gill Sans"/>
              <a:cs typeface="Gill Sans"/>
              <a:sym typeface="Gill Sans"/>
            </a:endParaRPr>
          </a:p>
        </p:txBody>
      </p:sp>
      <p:sp>
        <p:nvSpPr>
          <p:cNvPr id="396" name="Google Shape;396;p14"/>
          <p:cNvSpPr txBox="1">
            <a:spLocks noGrp="1"/>
          </p:cNvSpPr>
          <p:nvPr>
            <p:ph type="dt" idx="10"/>
          </p:nvPr>
        </p:nvSpPr>
        <p:spPr>
          <a:xfrm>
            <a:off x="152400" y="4872642"/>
            <a:ext cx="2133600" cy="169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00" b="0" i="0" u="none" baseline="0">
                <a:solidFill>
                  <a:srgbClr val="635C5B"/>
                </a:solidFill>
                <a:latin typeface="+mn-lt"/>
                <a:ea typeface="Gill Sans"/>
                <a:cs typeface="Gill Sans"/>
                <a:sym typeface="Gill Sans"/>
              </a:rPr>
              <a:t>28.10.2019</a:t>
            </a:r>
            <a:endParaRPr sz="500" b="0" i="0">
              <a:solidFill>
                <a:srgbClr val="635C5B"/>
              </a:solidFill>
              <a:latin typeface="+mn-lt"/>
              <a:ea typeface="Gill Sans"/>
              <a:cs typeface="Gill Sans"/>
              <a:sym typeface="Gill Sans"/>
            </a:endParaRPr>
          </a:p>
        </p:txBody>
      </p:sp>
      <p:sp>
        <p:nvSpPr>
          <p:cNvPr id="397" name="Google Shape;397;p14"/>
          <p:cNvSpPr txBox="1">
            <a:spLocks noGrp="1"/>
          </p:cNvSpPr>
          <p:nvPr>
            <p:ph type="sldNum" idx="12"/>
          </p:nvPr>
        </p:nvSpPr>
        <p:spPr>
          <a:xfrm>
            <a:off x="6858000" y="4872642"/>
            <a:ext cx="2133600" cy="169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sz="500" b="0" i="0">
                <a:solidFill>
                  <a:srgbClr val="635C5B"/>
                </a:solidFill>
                <a:latin typeface="+mn-lt"/>
                <a:ea typeface="Gill Sans"/>
                <a:cs typeface="Gill Sans"/>
                <a:sym typeface="Gill Sans"/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 sz="500" b="0" i="0">
              <a:solidFill>
                <a:srgbClr val="635C5B"/>
              </a:solidFill>
              <a:latin typeface="+mn-lt"/>
              <a:ea typeface="Gill Sans"/>
              <a:cs typeface="Gill Sans"/>
              <a:sym typeface="Gill Sans"/>
            </a:endParaRPr>
          </a:p>
        </p:txBody>
      </p:sp>
      <p:sp>
        <p:nvSpPr>
          <p:cNvPr id="398" name="Google Shape;398;p14"/>
          <p:cNvSpPr txBox="1"/>
          <p:nvPr/>
        </p:nvSpPr>
        <p:spPr>
          <a:xfrm>
            <a:off x="310444" y="1077440"/>
            <a:ext cx="3620291" cy="3964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750" tIns="34375" rIns="68750" bIns="34375" anchor="t" anchorCtr="0">
            <a:normAutofit/>
          </a:bodyPr>
          <a:lstStyle/>
          <a:p>
            <a:pPr marL="557557" marR="0" lvl="1" indent="-213711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</a:pPr>
            <a:r>
              <a:rPr lang="ru-Ru" sz="2000" b="0" i="0" u="none" strike="noStrike" cap="none" baseline="0">
                <a:solidFill>
                  <a:schemeClr val="dk1"/>
                </a:solidFill>
                <a:latin typeface="+mn-lt"/>
                <a:ea typeface="Gill Sans"/>
                <a:cs typeface="Gill Sans"/>
                <a:sym typeface="Gill Sans"/>
              </a:rPr>
              <a:t>Шесть основных шаблонов отчетности</a:t>
            </a:r>
            <a:endParaRPr sz="2000">
              <a:latin typeface="+mn-lt"/>
            </a:endParaRPr>
          </a:p>
          <a:p>
            <a:pPr marL="557557" marR="0" lvl="1" indent="0" algn="l" rtl="0">
              <a:spcBef>
                <a:spcPts val="700"/>
              </a:spcBef>
              <a:spcAft>
                <a:spcPts val="0"/>
              </a:spcAft>
              <a:buClr>
                <a:srgbClr val="6C6463"/>
              </a:buClr>
              <a:buSzPts val="3500"/>
              <a:buFont typeface="Arial"/>
              <a:buNone/>
            </a:pPr>
            <a:endParaRPr sz="2000" b="0" i="0" u="none" strike="noStrike" cap="none">
              <a:solidFill>
                <a:schemeClr val="dk1"/>
              </a:solidFill>
              <a:latin typeface="+mn-lt"/>
              <a:ea typeface="Gill Sans"/>
              <a:cs typeface="Gill Sans"/>
              <a:sym typeface="Gill Sans"/>
            </a:endParaRPr>
          </a:p>
          <a:p>
            <a:pPr marL="557557" marR="0" lvl="1" indent="-213711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</a:pPr>
            <a:r>
              <a:rPr lang="ru-Ru" sz="2000" b="0" i="0" u="none" strike="noStrike" cap="none" baseline="0">
                <a:solidFill>
                  <a:schemeClr val="dk1"/>
                </a:solidFill>
                <a:latin typeface="+mn-lt"/>
                <a:ea typeface="Gill Sans"/>
                <a:cs typeface="Gill Sans"/>
                <a:sym typeface="Gill Sans"/>
              </a:rPr>
              <a:t>Настройка для конкретной аудитории или потребности</a:t>
            </a:r>
            <a:endParaRPr sz="2000">
              <a:latin typeface="+mn-lt"/>
            </a:endParaRPr>
          </a:p>
          <a:p>
            <a:pPr marL="557557" marR="0" lvl="1" indent="-99411" algn="l" rtl="0"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None/>
            </a:pPr>
            <a:endParaRPr sz="2000" b="0" i="0" u="none" strike="noStrike" cap="none">
              <a:solidFill>
                <a:srgbClr val="000000"/>
              </a:solidFill>
              <a:latin typeface="+mn-lt"/>
              <a:ea typeface="Gill Sans"/>
              <a:cs typeface="Gill Sans"/>
              <a:sym typeface="Gill Sans"/>
            </a:endParaRPr>
          </a:p>
        </p:txBody>
      </p:sp>
      <p:sp>
        <p:nvSpPr>
          <p:cNvPr id="399" name="Google Shape;399;p14"/>
          <p:cNvSpPr/>
          <p:nvPr/>
        </p:nvSpPr>
        <p:spPr>
          <a:xfrm>
            <a:off x="686103" y="363559"/>
            <a:ext cx="3244631" cy="4387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750" tIns="34375" rIns="68750" bIns="343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i="0" u="none" baseline="0">
                <a:solidFill>
                  <a:srgbClr val="C00000"/>
                </a:solidFill>
                <a:latin typeface="+mn-lt"/>
                <a:ea typeface="Gill Sans"/>
                <a:cs typeface="Gill Sans"/>
                <a:sym typeface="Gill Sans"/>
              </a:rPr>
              <a:t>Детали отчетности</a:t>
            </a:r>
            <a:endParaRPr sz="2400">
              <a:solidFill>
                <a:schemeClr val="dk1"/>
              </a:solidFill>
              <a:latin typeface="+mn-lt"/>
              <a:ea typeface="Gill Sans"/>
              <a:cs typeface="Gill Sans"/>
              <a:sym typeface="Gill Sans"/>
            </a:endParaRPr>
          </a:p>
        </p:txBody>
      </p:sp>
      <p:pic>
        <p:nvPicPr>
          <p:cNvPr id="400" name="Google Shape;400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93021" y="81327"/>
            <a:ext cx="4603352" cy="51563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15"/>
          <p:cNvSpPr txBox="1">
            <a:spLocks noGrp="1"/>
          </p:cNvSpPr>
          <p:nvPr>
            <p:ph type="title"/>
          </p:nvPr>
        </p:nvSpPr>
        <p:spPr>
          <a:xfrm>
            <a:off x="4219574" y="173969"/>
            <a:ext cx="2895599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</a:pPr>
            <a:r>
              <a:rPr lang="ru-Ru" b="1" i="0" u="none" baseline="0">
                <a:latin typeface="+mn-lt"/>
              </a:rPr>
              <a:t>Полный отчет</a:t>
            </a:r>
            <a:endParaRPr b="1">
              <a:latin typeface="+mn-lt"/>
            </a:endParaRPr>
          </a:p>
        </p:txBody>
      </p:sp>
      <p:sp>
        <p:nvSpPr>
          <p:cNvPr id="406" name="Google Shape;406;p15"/>
          <p:cNvSpPr txBox="1">
            <a:spLocks noGrp="1"/>
          </p:cNvSpPr>
          <p:nvPr>
            <p:ph type="dt" idx="10"/>
          </p:nvPr>
        </p:nvSpPr>
        <p:spPr>
          <a:xfrm>
            <a:off x="1524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0" i="0" u="none" baseline="0">
                <a:latin typeface="+mn-lt"/>
              </a:rPr>
              <a:t>28.10.2019</a:t>
            </a:r>
            <a:endParaRPr>
              <a:latin typeface="+mn-lt"/>
            </a:endParaRPr>
          </a:p>
        </p:txBody>
      </p:sp>
      <p:sp>
        <p:nvSpPr>
          <p:cNvPr id="407" name="Google Shape;407;p15"/>
          <p:cNvSpPr txBox="1">
            <a:spLocks noGrp="1"/>
          </p:cNvSpPr>
          <p:nvPr>
            <p:ph type="ftr" idx="11"/>
          </p:nvPr>
        </p:nvSpPr>
        <p:spPr>
          <a:xfrm>
            <a:off x="3124200" y="4864207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n-lt"/>
            </a:endParaRPr>
          </a:p>
        </p:txBody>
      </p:sp>
      <p:sp>
        <p:nvSpPr>
          <p:cNvPr id="408" name="Google Shape;408;p15"/>
          <p:cNvSpPr txBox="1">
            <a:spLocks noGrp="1"/>
          </p:cNvSpPr>
          <p:nvPr>
            <p:ph type="sldNum" idx="12"/>
          </p:nvPr>
        </p:nvSpPr>
        <p:spPr>
          <a:xfrm>
            <a:off x="68580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>
                <a:latin typeface="+mn-lt"/>
              </a:rPr>
              <a:t>5</a:t>
            </a:fld>
            <a:endParaRPr>
              <a:latin typeface="+mn-lt"/>
            </a:endParaRPr>
          </a:p>
        </p:txBody>
      </p:sp>
      <p:pic>
        <p:nvPicPr>
          <p:cNvPr id="409" name="Google Shape;409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150" y="42120"/>
            <a:ext cx="4162425" cy="5124198"/>
          </a:xfrm>
          <a:prstGeom prst="rect">
            <a:avLst/>
          </a:prstGeom>
          <a:noFill/>
          <a:ln>
            <a:noFill/>
          </a:ln>
        </p:spPr>
      </p:pic>
      <p:pic>
        <p:nvPicPr>
          <p:cNvPr id="410" name="Google Shape;410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054599" y="635592"/>
            <a:ext cx="3622675" cy="45477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16"/>
          <p:cNvSpPr txBox="1">
            <a:spLocks noGrp="1"/>
          </p:cNvSpPr>
          <p:nvPr>
            <p:ph type="sldNum" idx="12"/>
          </p:nvPr>
        </p:nvSpPr>
        <p:spPr>
          <a:xfrm>
            <a:off x="6858000" y="4872642"/>
            <a:ext cx="2133600" cy="169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sz="500" b="0" i="0">
                <a:solidFill>
                  <a:srgbClr val="635C5B"/>
                </a:solidFill>
                <a:latin typeface="+mn-lt"/>
                <a:ea typeface="Gill Sans"/>
                <a:cs typeface="Gill Sans"/>
                <a:sym typeface="Gill Sans"/>
              </a:rPr>
              <a:t>6</a:t>
            </a:fld>
            <a:endParaRPr sz="500" b="0" i="0">
              <a:solidFill>
                <a:srgbClr val="635C5B"/>
              </a:solidFill>
              <a:latin typeface="+mn-lt"/>
              <a:ea typeface="Gill Sans"/>
              <a:cs typeface="Gill Sans"/>
              <a:sym typeface="Gill Sans"/>
            </a:endParaRPr>
          </a:p>
        </p:txBody>
      </p:sp>
      <p:sp>
        <p:nvSpPr>
          <p:cNvPr id="417" name="Google Shape;417;p16"/>
          <p:cNvSpPr/>
          <p:nvPr/>
        </p:nvSpPr>
        <p:spPr>
          <a:xfrm>
            <a:off x="152399" y="90482"/>
            <a:ext cx="8905876" cy="349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750" tIns="34375" rIns="68750" bIns="343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0" u="none" baseline="0">
                <a:solidFill>
                  <a:srgbClr val="C00000"/>
                </a:solidFill>
                <a:latin typeface="+mn-lt"/>
                <a:ea typeface="Gill Sans"/>
                <a:cs typeface="Gill Sans"/>
                <a:sym typeface="Gill Sans"/>
              </a:rPr>
              <a:t>Детали полного отчета</a:t>
            </a:r>
            <a:endParaRPr sz="1800">
              <a:solidFill>
                <a:schemeClr val="dk1"/>
              </a:solidFill>
              <a:latin typeface="+mn-lt"/>
              <a:ea typeface="Gill Sans"/>
              <a:cs typeface="Gill Sans"/>
              <a:sym typeface="Gill Sans"/>
            </a:endParaRPr>
          </a:p>
        </p:txBody>
      </p:sp>
      <p:pic>
        <p:nvPicPr>
          <p:cNvPr id="418" name="Google Shape;418;p16"/>
          <p:cNvPicPr preferRelativeResize="0"/>
          <p:nvPr/>
        </p:nvPicPr>
        <p:blipFill rotWithShape="1">
          <a:blip r:embed="rId3">
            <a:alphaModFix/>
          </a:blip>
          <a:srcRect t="13142" r="914" b="2133"/>
          <a:stretch/>
        </p:blipFill>
        <p:spPr>
          <a:xfrm>
            <a:off x="152401" y="379837"/>
            <a:ext cx="8839200" cy="47791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17"/>
          <p:cNvSpPr txBox="1">
            <a:spLocks noGrp="1"/>
          </p:cNvSpPr>
          <p:nvPr>
            <p:ph type="title"/>
          </p:nvPr>
        </p:nvSpPr>
        <p:spPr>
          <a:xfrm>
            <a:off x="845605" y="118755"/>
            <a:ext cx="3726395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</a:pPr>
            <a:r>
              <a:rPr lang="ru-Ru" b="1" i="0" u="none" baseline="0">
                <a:latin typeface="+mn-lt"/>
              </a:rPr>
              <a:t>Краткий обзор NSCA</a:t>
            </a:r>
            <a:endParaRPr b="1">
              <a:latin typeface="+mn-lt"/>
            </a:endParaRPr>
          </a:p>
        </p:txBody>
      </p:sp>
      <p:pic>
        <p:nvPicPr>
          <p:cNvPr id="424" name="Google Shape;424;p17" descr="3-NSCA Brief Example–2018.pdf - Adobe Acrobat Standard 2017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 l="5213" t="18105" r="7677"/>
          <a:stretch/>
        </p:blipFill>
        <p:spPr>
          <a:xfrm>
            <a:off x="5126874" y="62204"/>
            <a:ext cx="3998075" cy="5189327"/>
          </a:xfrm>
          <a:prstGeom prst="rect">
            <a:avLst/>
          </a:prstGeom>
          <a:noFill/>
          <a:ln>
            <a:noFill/>
          </a:ln>
        </p:spPr>
      </p:pic>
      <p:sp>
        <p:nvSpPr>
          <p:cNvPr id="425" name="Google Shape;425;p17"/>
          <p:cNvSpPr txBox="1">
            <a:spLocks noGrp="1"/>
          </p:cNvSpPr>
          <p:nvPr>
            <p:ph type="dt" idx="10"/>
          </p:nvPr>
        </p:nvSpPr>
        <p:spPr>
          <a:xfrm>
            <a:off x="1524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0" i="0" u="none" baseline="0">
                <a:latin typeface="+mn-lt"/>
              </a:rPr>
              <a:t>28.10.2019</a:t>
            </a:r>
            <a:endParaRPr>
              <a:latin typeface="+mn-lt"/>
            </a:endParaRPr>
          </a:p>
        </p:txBody>
      </p:sp>
      <p:sp>
        <p:nvSpPr>
          <p:cNvPr id="426" name="Google Shape;426;p17"/>
          <p:cNvSpPr txBox="1">
            <a:spLocks noGrp="1"/>
          </p:cNvSpPr>
          <p:nvPr>
            <p:ph type="ftr" idx="11"/>
          </p:nvPr>
        </p:nvSpPr>
        <p:spPr>
          <a:xfrm>
            <a:off x="3124200" y="4864207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n-lt"/>
            </a:endParaRPr>
          </a:p>
        </p:txBody>
      </p:sp>
      <p:sp>
        <p:nvSpPr>
          <p:cNvPr id="427" name="Google Shape;427;p17"/>
          <p:cNvSpPr txBox="1">
            <a:spLocks noGrp="1"/>
          </p:cNvSpPr>
          <p:nvPr>
            <p:ph type="sldNum" idx="12"/>
          </p:nvPr>
        </p:nvSpPr>
        <p:spPr>
          <a:xfrm>
            <a:off x="68580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>
                <a:latin typeface="+mn-lt"/>
              </a:rPr>
              <a:t>7</a:t>
            </a:fld>
            <a:endParaRPr>
              <a:latin typeface="+mn-lt"/>
            </a:endParaRPr>
          </a:p>
        </p:txBody>
      </p:sp>
      <p:pic>
        <p:nvPicPr>
          <p:cNvPr id="428" name="Google Shape;428;p17" descr="2-NSCA Brief–Template-2018.pdf - Adobe Acrobat Standard 2017"/>
          <p:cNvPicPr preferRelativeResize="0"/>
          <p:nvPr/>
        </p:nvPicPr>
        <p:blipFill rotWithShape="1">
          <a:blip r:embed="rId4">
            <a:alphaModFix/>
          </a:blip>
          <a:srcRect l="10791" t="17140" r="15939" b="38330"/>
          <a:stretch/>
        </p:blipFill>
        <p:spPr>
          <a:xfrm>
            <a:off x="38099" y="580379"/>
            <a:ext cx="5095875" cy="41535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18"/>
          <p:cNvSpPr txBox="1">
            <a:spLocks noGrp="1"/>
          </p:cNvSpPr>
          <p:nvPr>
            <p:ph type="title"/>
          </p:nvPr>
        </p:nvSpPr>
        <p:spPr>
          <a:xfrm>
            <a:off x="276529" y="350103"/>
            <a:ext cx="2961971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</a:pPr>
            <a:r>
              <a:rPr lang="ru-Ru" b="1" i="0" u="none" baseline="0">
                <a:latin typeface="+mn-lt"/>
              </a:rPr>
              <a:t>Таблица данных </a:t>
            </a:r>
            <a:br>
              <a:rPr lang="ru-Ru" b="1">
                <a:latin typeface="+mn-lt"/>
              </a:rPr>
            </a:br>
            <a:r>
              <a:rPr lang="ru-Ru" b="1" i="0" u="none" baseline="0">
                <a:latin typeface="+mn-lt"/>
              </a:rPr>
              <a:t>— KPI</a:t>
            </a:r>
            <a:endParaRPr b="1">
              <a:latin typeface="+mn-lt"/>
            </a:endParaRPr>
          </a:p>
        </p:txBody>
      </p:sp>
      <p:sp>
        <p:nvSpPr>
          <p:cNvPr id="435" name="Google Shape;435;p18"/>
          <p:cNvSpPr txBox="1">
            <a:spLocks noGrp="1"/>
          </p:cNvSpPr>
          <p:nvPr>
            <p:ph type="dt" idx="10"/>
          </p:nvPr>
        </p:nvSpPr>
        <p:spPr>
          <a:xfrm>
            <a:off x="1524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0" i="0" u="none" baseline="0">
                <a:latin typeface="+mn-lt"/>
              </a:rPr>
              <a:t>28.10.2019</a:t>
            </a:r>
            <a:endParaRPr>
              <a:latin typeface="+mn-lt"/>
            </a:endParaRPr>
          </a:p>
        </p:txBody>
      </p:sp>
      <p:sp>
        <p:nvSpPr>
          <p:cNvPr id="436" name="Google Shape;436;p18"/>
          <p:cNvSpPr txBox="1">
            <a:spLocks noGrp="1"/>
          </p:cNvSpPr>
          <p:nvPr>
            <p:ph type="ftr" idx="11"/>
          </p:nvPr>
        </p:nvSpPr>
        <p:spPr>
          <a:xfrm>
            <a:off x="3124200" y="4864207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n-lt"/>
            </a:endParaRPr>
          </a:p>
        </p:txBody>
      </p:sp>
      <p:sp>
        <p:nvSpPr>
          <p:cNvPr id="437" name="Google Shape;437;p18"/>
          <p:cNvSpPr txBox="1">
            <a:spLocks noGrp="1"/>
          </p:cNvSpPr>
          <p:nvPr>
            <p:ph type="sldNum" idx="12"/>
          </p:nvPr>
        </p:nvSpPr>
        <p:spPr>
          <a:xfrm>
            <a:off x="68580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>
                <a:latin typeface="+mn-lt"/>
              </a:rPr>
              <a:t>8</a:t>
            </a:fld>
            <a:endParaRPr>
              <a:latin typeface="+mn-lt"/>
            </a:endParaRPr>
          </a:p>
        </p:txBody>
      </p:sp>
      <p:pic>
        <p:nvPicPr>
          <p:cNvPr id="438" name="Google Shape;438;p18" descr="Microsoft Excel - KPI non-central analysis Uganda_5.25.18_COMPILED HCs_6.28.18.xlsx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84075" y="311447"/>
            <a:ext cx="5115449" cy="47389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3" name="Google Shape;443;p19"/>
          <p:cNvGraphicFramePr/>
          <p:nvPr>
            <p:extLst>
              <p:ext uri="{D42A27DB-BD31-4B8C-83A1-F6EECF244321}">
                <p14:modId xmlns:p14="http://schemas.microsoft.com/office/powerpoint/2010/main" val="512928919"/>
              </p:ext>
            </p:extLst>
          </p:nvPr>
        </p:nvGraphicFramePr>
        <p:xfrm>
          <a:off x="685801" y="292893"/>
          <a:ext cx="8210550" cy="4499088"/>
        </p:xfrm>
        <a:graphic>
          <a:graphicData uri="http://schemas.openxmlformats.org/drawingml/2006/table">
            <a:tbl>
              <a:tblPr>
                <a:noFill/>
                <a:tableStyleId>{B8EC1A41-4E87-4535-A0BD-8AA4C3FA1F6A}</a:tableStyleId>
              </a:tblPr>
              <a:tblGrid>
                <a:gridCol w="4375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2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64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364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64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364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364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71475">
                <a:tc rowSpan="2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b="1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КПЭ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b="1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Уровень цепи поставок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44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7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Медицинский центр</a:t>
                      </a:r>
                      <a:endParaRPr sz="8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7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Больница общего профиля</a:t>
                      </a:r>
                      <a:endParaRPr sz="8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7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Региональная больница</a:t>
                      </a:r>
                      <a:endParaRPr sz="8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7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Районная санитарная контора</a:t>
                      </a:r>
                      <a:endParaRPr sz="8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7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Медицинские торговые точки NGO</a:t>
                      </a:r>
                      <a:endParaRPr sz="8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7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Центр медицинского обслуживания</a:t>
                      </a:r>
                      <a:endParaRPr sz="8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n = 83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n = 16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n = 7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n = 31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n = 0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n = 0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75">
                <a:tc gridSpan="7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b="1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Дефицит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Дефицит на дату оценки, в среднем по всем товарам-маркерам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0" i="0" u="none" strike="noStrike" cap="none">
                        <a:solidFill>
                          <a:srgbClr val="000000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0" i="0" u="none" strike="noStrike" cap="none">
                        <a:solidFill>
                          <a:srgbClr val="000000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14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Дни дефицита за период с ноября 2017 г. по апрель 2018 г.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0" i="0" u="none" strike="noStrike" cap="none">
                        <a:solidFill>
                          <a:srgbClr val="000000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0" i="0" u="none" strike="noStrike" cap="none">
                        <a:solidFill>
                          <a:srgbClr val="000000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14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Среднее количество дней в месяце с дефицитом, если был дефицит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0" i="0" u="none" strike="noStrike" cap="none">
                        <a:solidFill>
                          <a:srgbClr val="000000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0" i="0" u="none" strike="noStrike" cap="none">
                        <a:solidFill>
                          <a:srgbClr val="000000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1475">
                <a:tc gridSpan="7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b="1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Точность учетных данных о запасах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14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Обеспечение запасами в соответствии с планом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0" i="0" u="none" strike="noStrike" cap="none">
                        <a:solidFill>
                          <a:srgbClr val="000000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0" i="0" u="none" strike="noStrike" cap="none">
                        <a:solidFill>
                          <a:srgbClr val="000000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14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Точность карточек учета запасов: Процент организаций со 100 % (бумажный)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0" i="0" u="none" strike="noStrike" cap="none">
                        <a:solidFill>
                          <a:srgbClr val="000000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0" i="0" u="none" strike="noStrike" cap="none">
                        <a:solidFill>
                          <a:srgbClr val="000000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14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Точность карточек учета запасов: Процент организаций со 100 % (электронный)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0" i="0" u="none" strike="noStrike" cap="none">
                        <a:solidFill>
                          <a:srgbClr val="000000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0" i="0" u="none" strike="noStrike" cap="none">
                        <a:solidFill>
                          <a:srgbClr val="000000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0" i="0" u="none" strike="noStrike" cap="none">
                        <a:solidFill>
                          <a:srgbClr val="000000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1475">
                <a:tc gridSpan="7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b="1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Распределение — соответствие требованиям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714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Процент скорректированных заказов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0" i="0" u="none" strike="noStrike" cap="none">
                        <a:solidFill>
                          <a:srgbClr val="000000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0" i="0" u="none" strike="noStrike" cap="none">
                        <a:solidFill>
                          <a:srgbClr val="000000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714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Время обработки заказа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0" i="0" u="none" strike="noStrike" cap="none">
                        <a:solidFill>
                          <a:srgbClr val="000000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0" i="0" u="none" strike="noStrike" cap="none">
                        <a:solidFill>
                          <a:srgbClr val="000000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b="0" i="0" u="none" strike="noStrike" cap="none">
                        <a:solidFill>
                          <a:srgbClr val="000000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0" i="0" u="none" strike="noStrike" cap="none">
                        <a:solidFill>
                          <a:srgbClr val="000000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0" i="0" u="none" strike="noStrike" cap="none">
                        <a:solidFill>
                          <a:srgbClr val="000000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714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Процент срочных заказов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0" i="0" u="none" strike="noStrike" cap="none">
                        <a:solidFill>
                          <a:srgbClr val="000000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0" i="0" u="none" strike="noStrike" cap="none">
                        <a:solidFill>
                          <a:srgbClr val="000000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b="0" i="0" u="none" strike="noStrike" cap="none">
                        <a:solidFill>
                          <a:srgbClr val="000000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0" i="0" u="none" strike="noStrike" cap="none">
                        <a:solidFill>
                          <a:srgbClr val="000000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0" i="0" u="none" strike="noStrike" cap="none">
                        <a:solidFill>
                          <a:srgbClr val="000000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714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Процент заказов, доставленных в срок или раньше обещанной даты доставки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0" i="0" u="none" strike="noStrike" cap="none">
                        <a:solidFill>
                          <a:srgbClr val="000000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0" i="0" u="none" strike="noStrike" cap="none">
                        <a:solidFill>
                          <a:srgbClr val="000000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b="0" i="0" u="none" strike="noStrike" cap="none">
                        <a:solidFill>
                          <a:srgbClr val="000000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0" i="0" u="none" strike="noStrike" cap="none">
                        <a:solidFill>
                          <a:srgbClr val="000000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0" i="0" u="none" strike="noStrike" cap="none">
                        <a:solidFill>
                          <a:srgbClr val="000000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714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Процент от общего количества утерянных, поврежденных или просроченных запасов с декабря по май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0" i="0" u="none" strike="noStrike" cap="none">
                        <a:solidFill>
                          <a:srgbClr val="000000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0" i="0" u="none" strike="noStrike" cap="none">
                        <a:solidFill>
                          <a:srgbClr val="000000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0" i="0" u="none" strike="noStrike" cap="none">
                        <a:solidFill>
                          <a:srgbClr val="000000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0" i="0" u="none" strike="noStrike" cap="none">
                        <a:solidFill>
                          <a:srgbClr val="000000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0" i="0" u="none" strike="noStrike" cap="none">
                        <a:solidFill>
                          <a:srgbClr val="000000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71475">
                <a:tc gridSpan="7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b="1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Другое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714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Процент дней, в которые наблюдались отклонения температуры при холодном хранении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0" i="0" u="none" strike="noStrike" cap="none">
                        <a:solidFill>
                          <a:srgbClr val="000000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0" i="0" u="none" strike="noStrike" cap="none">
                        <a:solidFill>
                          <a:srgbClr val="000000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714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Процент уволившихся сотрудников цепи поставок (2016 г.)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0" i="0" u="none" strike="noStrike" cap="none">
                        <a:solidFill>
                          <a:srgbClr val="000000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" b="0" i="0" u="none" strike="noStrike" cap="none">
                        <a:solidFill>
                          <a:srgbClr val="000000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714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714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b="0" i="0" u="none" strike="noStrike" cap="none">
                        <a:solidFill>
                          <a:srgbClr val="000000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b="0" i="0" u="none" strike="noStrike" cap="none">
                        <a:solidFill>
                          <a:srgbClr val="000000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b="0" i="0" u="none" strike="noStrike" cap="none">
                        <a:solidFill>
                          <a:srgbClr val="000000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b="0" i="0" u="none" strike="noStrike" cap="none">
                        <a:solidFill>
                          <a:srgbClr val="000000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b="0" i="0" u="none" strike="noStrike" cap="none">
                        <a:solidFill>
                          <a:srgbClr val="000000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b="0" i="0" u="none" strike="noStrike" cap="none">
                        <a:solidFill>
                          <a:srgbClr val="000000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306598">
                <a:tc gridSpan="2"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ru-Ru" sz="7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Максимальное отклонение от предлагаемого стандарта эффективности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ru-Ru" sz="700" b="0" i="0" u="none" strike="noStrike" cap="none" baseline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Соблюдает/превосходит стандарт эффективности</a:t>
                      </a:r>
                      <a:endParaRPr sz="900">
                        <a:latin typeface="+mn-lt"/>
                      </a:endParaRPr>
                    </a:p>
                  </a:txBody>
                  <a:tcPr marL="4725" marR="4725" marT="4725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</a:tbl>
          </a:graphicData>
        </a:graphic>
      </p:graphicFrame>
      <p:sp>
        <p:nvSpPr>
          <p:cNvPr id="444" name="Google Shape;444;p19"/>
          <p:cNvSpPr txBox="1">
            <a:spLocks noGrp="1"/>
          </p:cNvSpPr>
          <p:nvPr>
            <p:ph type="title"/>
          </p:nvPr>
        </p:nvSpPr>
        <p:spPr>
          <a:xfrm>
            <a:off x="76200" y="45344"/>
            <a:ext cx="7772400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</a:pPr>
            <a:r>
              <a:rPr lang="ru-Ru" b="1" i="0" u="none" baseline="0">
                <a:latin typeface="+mn-lt"/>
              </a:rPr>
              <a:t>Таблица данных — Нецентральные КПЭ</a:t>
            </a:r>
            <a:br>
              <a:rPr lang="ru-Ru" b="1">
                <a:latin typeface="+mn-lt"/>
              </a:rPr>
            </a:br>
            <a:r>
              <a:rPr lang="ru-Ru" b="1" i="0" u="none" baseline="0">
                <a:latin typeface="+mn-lt"/>
              </a:rPr>
              <a:t> — Теплокарта</a:t>
            </a:r>
            <a:endParaRPr b="1">
              <a:latin typeface="+mn-lt"/>
            </a:endParaRPr>
          </a:p>
        </p:txBody>
      </p:sp>
      <p:sp>
        <p:nvSpPr>
          <p:cNvPr id="445" name="Google Shape;445;p19"/>
          <p:cNvSpPr txBox="1">
            <a:spLocks noGrp="1"/>
          </p:cNvSpPr>
          <p:nvPr>
            <p:ph type="dt" idx="10"/>
          </p:nvPr>
        </p:nvSpPr>
        <p:spPr>
          <a:xfrm>
            <a:off x="1524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0" i="0" u="none" baseline="0">
                <a:latin typeface="+mn-lt"/>
              </a:rPr>
              <a:t>28.10.2019</a:t>
            </a:r>
            <a:endParaRPr>
              <a:latin typeface="+mn-lt"/>
            </a:endParaRPr>
          </a:p>
        </p:txBody>
      </p:sp>
      <p:sp>
        <p:nvSpPr>
          <p:cNvPr id="447" name="Google Shape;447;p19"/>
          <p:cNvSpPr txBox="1">
            <a:spLocks noGrp="1"/>
          </p:cNvSpPr>
          <p:nvPr>
            <p:ph type="sldNum" idx="12"/>
          </p:nvPr>
        </p:nvSpPr>
        <p:spPr>
          <a:xfrm>
            <a:off x="68580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>
                <a:latin typeface="+mn-lt"/>
              </a:rPr>
              <a:t>9</a:t>
            </a:fld>
            <a:endParaRPr>
              <a:latin typeface="+mn-l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6.9-Template_12.7.2016">
  <a:themeElements>
    <a:clrScheme name="Custom 2">
      <a:dk1>
        <a:srgbClr val="000000"/>
      </a:dk1>
      <a:lt1>
        <a:srgbClr val="FFFFFF"/>
      </a:lt1>
      <a:dk2>
        <a:srgbClr val="002F6C"/>
      </a:dk2>
      <a:lt2>
        <a:srgbClr val="BA0C2F"/>
      </a:lt2>
      <a:accent1>
        <a:srgbClr val="002F6C"/>
      </a:accent1>
      <a:accent2>
        <a:srgbClr val="BA0C2F"/>
      </a:accent2>
      <a:accent3>
        <a:srgbClr val="6C6463"/>
      </a:accent3>
      <a:accent4>
        <a:srgbClr val="000000"/>
      </a:accent4>
      <a:accent5>
        <a:srgbClr val="CFCDC9"/>
      </a:accent5>
      <a:accent6>
        <a:srgbClr val="0067B9"/>
      </a:accent6>
      <a:hlink>
        <a:srgbClr val="6C6463"/>
      </a:hlink>
      <a:folHlink>
        <a:srgbClr val="CFCDC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Props1.xml><?xml version="1.0" encoding="utf-8"?>
<ds:datastoreItem xmlns:ds="http://schemas.openxmlformats.org/officeDocument/2006/customXml" ds:itemID="{767EB01B-9118-4DA2-8F1E-F71553821C03}"/>
</file>

<file path=customXml/itemProps2.xml><?xml version="1.0" encoding="utf-8"?>
<ds:datastoreItem xmlns:ds="http://schemas.openxmlformats.org/officeDocument/2006/customXml" ds:itemID="{516ED48B-9E00-4A08-9052-0FBCC6650D7B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95B7A917-A30B-4138-B1E8-2D5504500425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CC62CE24-4E9B-40ED-B282-CF8504DA12AC}">
  <ds:schemaRefs>
    <ds:schemaRef ds:uri="http://schemas.microsoft.com/office/2006/documentManagement/types"/>
    <ds:schemaRef ds:uri="8d7096d6-fc66-4344-9e3f-2445529a09f6"/>
    <ds:schemaRef ds:uri="http://schemas.microsoft.com/office/2006/metadata/properties"/>
    <ds:schemaRef ds:uri="http://purl.org/dc/elements/1.1/"/>
    <ds:schemaRef ds:uri="http://purl.org/dc/dcmitype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872</Words>
  <Application>Microsoft Office PowerPoint</Application>
  <PresentationFormat>Custom</PresentationFormat>
  <Paragraphs>190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Noto Sans Symbols</vt:lpstr>
      <vt:lpstr>Times</vt:lpstr>
      <vt:lpstr>Arial</vt:lpstr>
      <vt:lpstr>Calibri</vt:lpstr>
      <vt:lpstr>Gill Sans</vt:lpstr>
      <vt:lpstr>16.9-Template_12.7.2016</vt:lpstr>
      <vt:lpstr>PowerPoint Presentation</vt:lpstr>
      <vt:lpstr>Детали отчетности</vt:lpstr>
      <vt:lpstr>NSCA 2.0 — информация для партнеров</vt:lpstr>
      <vt:lpstr>       </vt:lpstr>
      <vt:lpstr>Полный отчет</vt:lpstr>
      <vt:lpstr>PowerPoint Presentation</vt:lpstr>
      <vt:lpstr>Краткий обзор NSCA</vt:lpstr>
      <vt:lpstr>Таблица данных  — KPI</vt:lpstr>
      <vt:lpstr>Таблица данных — Нецентральные КПЭ  — Теплокарта</vt:lpstr>
      <vt:lpstr>Таблица данных — Нецентральные КПЭ — Лепестковые диаграммы</vt:lpstr>
      <vt:lpstr>Таблица данных CMM</vt:lpstr>
      <vt:lpstr>Таблица данных — CMM — Пузырьковая диаграмма</vt:lpstr>
      <vt:lpstr>Таблицы данных и диаграммы</vt:lpstr>
      <vt:lpstr>Шаблон презентации</vt:lpstr>
      <vt:lpstr>Дифференцированное использование выходных данных NSCA — на примере инвестиций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USAID</dc:creator>
  <cp:lastModifiedBy>Pakhapat Boonchusanong</cp:lastModifiedBy>
  <cp:revision>10</cp:revision>
  <dcterms:created xsi:type="dcterms:W3CDTF">2017-03-16T17:43:27Z</dcterms:created>
  <dcterms:modified xsi:type="dcterms:W3CDTF">2022-08-22T05:43:18Z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0x0101008DA58B5CA681664FAB24816C56F410850200C1ADE8129BED5243B21152D92CDBFE90</vt:lpwstr>
  </property>
  <property fmtid="{D5CDD505-2E9C-101B-9397-08002B2CF9AE}" pid="3" name="Project Document Type">
    <vt:lpwstr/>
  </property>
</Properties>
</file>